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tiff" ContentType="image/tif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3.xml" ContentType="application/vnd.openxmlformats-officedocument.them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66" r:id="rId5"/>
    <p:sldMasterId id="2147483671" r:id="rId6"/>
  </p:sldMasterIdLst>
  <p:notesMasterIdLst>
    <p:notesMasterId r:id="rId20"/>
  </p:notesMasterIdLst>
  <p:sldIdLst>
    <p:sldId id="256" r:id="rId7"/>
    <p:sldId id="541" r:id="rId8"/>
    <p:sldId id="530" r:id="rId9"/>
    <p:sldId id="390" r:id="rId10"/>
    <p:sldId id="392" r:id="rId11"/>
    <p:sldId id="532" r:id="rId12"/>
    <p:sldId id="537" r:id="rId13"/>
    <p:sldId id="391" r:id="rId14"/>
    <p:sldId id="538" r:id="rId15"/>
    <p:sldId id="533" r:id="rId16"/>
    <p:sldId id="534" r:id="rId17"/>
    <p:sldId id="540" r:id="rId18"/>
    <p:sldId id="389" r:id="rId19"/>
  </p:sldIdLst>
  <p:sldSz cx="14630400" cy="7315200"/>
  <p:notesSz cx="14630400" cy="7315200"/>
  <p:defaultTextStyle>
    <a:defPPr>
      <a:defRPr lang="en-US"/>
    </a:defPPr>
    <a:lvl1pPr marL="0" algn="l" defTabSz="914234" rtl="0" eaLnBrk="1" latinLnBrk="0" hangingPunct="1">
      <a:defRPr sz="1800" kern="1200">
        <a:solidFill>
          <a:schemeClr val="tx1"/>
        </a:solidFill>
        <a:latin typeface="+mn-lt"/>
        <a:ea typeface="+mn-ea"/>
        <a:cs typeface="+mn-cs"/>
      </a:defRPr>
    </a:lvl1pPr>
    <a:lvl2pPr marL="457118" algn="l" defTabSz="914234" rtl="0" eaLnBrk="1" latinLnBrk="0" hangingPunct="1">
      <a:defRPr sz="1800" kern="1200">
        <a:solidFill>
          <a:schemeClr val="tx1"/>
        </a:solidFill>
        <a:latin typeface="+mn-lt"/>
        <a:ea typeface="+mn-ea"/>
        <a:cs typeface="+mn-cs"/>
      </a:defRPr>
    </a:lvl2pPr>
    <a:lvl3pPr marL="914234" algn="l" defTabSz="914234" rtl="0" eaLnBrk="1" latinLnBrk="0" hangingPunct="1">
      <a:defRPr sz="1800" kern="1200">
        <a:solidFill>
          <a:schemeClr val="tx1"/>
        </a:solidFill>
        <a:latin typeface="+mn-lt"/>
        <a:ea typeface="+mn-ea"/>
        <a:cs typeface="+mn-cs"/>
      </a:defRPr>
    </a:lvl3pPr>
    <a:lvl4pPr marL="1371352" algn="l" defTabSz="914234" rtl="0" eaLnBrk="1" latinLnBrk="0" hangingPunct="1">
      <a:defRPr sz="1800" kern="1200">
        <a:solidFill>
          <a:schemeClr val="tx1"/>
        </a:solidFill>
        <a:latin typeface="+mn-lt"/>
        <a:ea typeface="+mn-ea"/>
        <a:cs typeface="+mn-cs"/>
      </a:defRPr>
    </a:lvl4pPr>
    <a:lvl5pPr marL="1828469" algn="l" defTabSz="914234" rtl="0" eaLnBrk="1" latinLnBrk="0" hangingPunct="1">
      <a:defRPr sz="1800" kern="1200">
        <a:solidFill>
          <a:schemeClr val="tx1"/>
        </a:solidFill>
        <a:latin typeface="+mn-lt"/>
        <a:ea typeface="+mn-ea"/>
        <a:cs typeface="+mn-cs"/>
      </a:defRPr>
    </a:lvl5pPr>
    <a:lvl6pPr marL="2285586" algn="l" defTabSz="914234" rtl="0" eaLnBrk="1" latinLnBrk="0" hangingPunct="1">
      <a:defRPr sz="1800" kern="1200">
        <a:solidFill>
          <a:schemeClr val="tx1"/>
        </a:solidFill>
        <a:latin typeface="+mn-lt"/>
        <a:ea typeface="+mn-ea"/>
        <a:cs typeface="+mn-cs"/>
      </a:defRPr>
    </a:lvl6pPr>
    <a:lvl7pPr marL="2742703" algn="l" defTabSz="914234" rtl="0" eaLnBrk="1" latinLnBrk="0" hangingPunct="1">
      <a:defRPr sz="1800" kern="1200">
        <a:solidFill>
          <a:schemeClr val="tx1"/>
        </a:solidFill>
        <a:latin typeface="+mn-lt"/>
        <a:ea typeface="+mn-ea"/>
        <a:cs typeface="+mn-cs"/>
      </a:defRPr>
    </a:lvl7pPr>
    <a:lvl8pPr marL="3199822" algn="l" defTabSz="914234" rtl="0" eaLnBrk="1" latinLnBrk="0" hangingPunct="1">
      <a:defRPr sz="1800" kern="1200">
        <a:solidFill>
          <a:schemeClr val="tx1"/>
        </a:solidFill>
        <a:latin typeface="+mn-lt"/>
        <a:ea typeface="+mn-ea"/>
        <a:cs typeface="+mn-cs"/>
      </a:defRPr>
    </a:lvl8pPr>
    <a:lvl9pPr marL="3656938" algn="l" defTabSz="914234"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22FAE"/>
    <a:srgbClr val="002150"/>
    <a:srgbClr val="00B294"/>
    <a:srgbClr val="0A1A93"/>
    <a:srgbClr val="DBDBDB"/>
    <a:srgbClr val="4D4D4C"/>
    <a:srgbClr val="232F3E"/>
    <a:srgbClr val="0078D7"/>
    <a:srgbClr val="185585"/>
    <a:srgbClr val="56A62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648"/>
    <p:restoredTop sz="81712" autoAdjust="0"/>
  </p:normalViewPr>
  <p:slideViewPr>
    <p:cSldViewPr>
      <p:cViewPr varScale="1">
        <p:scale>
          <a:sx n="97" d="100"/>
          <a:sy n="97" d="100"/>
        </p:scale>
        <p:origin x="672" y="102"/>
      </p:cViewPr>
      <p:guideLst>
        <p:guide orient="horz" pos="2880"/>
        <p:guide pos="2161"/>
      </p:guideLst>
    </p:cSldViewPr>
  </p:slideViewPr>
  <p:notesTextViewPr>
    <p:cViewPr>
      <p:scale>
        <a:sx n="125" d="100"/>
        <a:sy n="125" d="100"/>
      </p:scale>
      <p:origin x="0" y="0"/>
    </p:cViewPr>
  </p:notesTextViewPr>
  <p:sorterViewPr>
    <p:cViewPr>
      <p:scale>
        <a:sx n="39" d="100"/>
        <a:sy n="39"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theme" Target="theme/theme1.xml"/><Relationship Id="rId10" Type="http://schemas.openxmlformats.org/officeDocument/2006/relationships/slide" Target="slides/slide4.xml"/><Relationship Id="rId19" Type="http://schemas.openxmlformats.org/officeDocument/2006/relationships/slide" Target="slides/slide13.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3.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6340475" cy="3651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8286750" y="0"/>
            <a:ext cx="6340475" cy="365125"/>
          </a:xfrm>
          <a:prstGeom prst="rect">
            <a:avLst/>
          </a:prstGeom>
        </p:spPr>
        <p:txBody>
          <a:bodyPr vert="horz" lIns="91440" tIns="45720" rIns="91440" bIns="45720" rtlCol="0"/>
          <a:lstStyle>
            <a:lvl1pPr algn="r">
              <a:defRPr sz="1200"/>
            </a:lvl1pPr>
          </a:lstStyle>
          <a:p>
            <a:fld id="{C002ADF8-55CC-40E6-8F42-BC2A777D6CA2}" type="datetimeFigureOut">
              <a:rPr lang="en-US" smtClean="0"/>
              <a:t>3/4/2020</a:t>
            </a:fld>
            <a:endParaRPr lang="en-US"/>
          </a:p>
        </p:txBody>
      </p:sp>
      <p:sp>
        <p:nvSpPr>
          <p:cNvPr id="4" name="Slide Image Placeholder 3"/>
          <p:cNvSpPr>
            <a:spLocks noGrp="1" noRot="1" noChangeAspect="1"/>
          </p:cNvSpPr>
          <p:nvPr>
            <p:ph type="sldImg" idx="2"/>
          </p:nvPr>
        </p:nvSpPr>
        <p:spPr>
          <a:xfrm>
            <a:off x="4572000" y="549275"/>
            <a:ext cx="5486400" cy="27432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1463675" y="3475038"/>
            <a:ext cx="11703050" cy="329088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948488"/>
            <a:ext cx="6340475" cy="365125"/>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8286750" y="6948488"/>
            <a:ext cx="6340475" cy="365125"/>
          </a:xfrm>
          <a:prstGeom prst="rect">
            <a:avLst/>
          </a:prstGeom>
        </p:spPr>
        <p:txBody>
          <a:bodyPr vert="horz" lIns="91440" tIns="45720" rIns="91440" bIns="45720" rtlCol="0" anchor="b"/>
          <a:lstStyle>
            <a:lvl1pPr algn="r">
              <a:defRPr sz="1200"/>
            </a:lvl1pPr>
          </a:lstStyle>
          <a:p>
            <a:fld id="{4A28EF99-8128-442D-B414-5E9C1A04C2E7}" type="slidenum">
              <a:rPr lang="en-US" smtClean="0"/>
              <a:t>‹#›</a:t>
            </a:fld>
            <a:endParaRPr lang="en-US"/>
          </a:p>
        </p:txBody>
      </p:sp>
    </p:spTree>
    <p:extLst>
      <p:ext uri="{BB962C8B-B14F-4D97-AF65-F5344CB8AC3E}">
        <p14:creationId xmlns:p14="http://schemas.microsoft.com/office/powerpoint/2010/main" val="3837145593"/>
      </p:ext>
    </p:extLst>
  </p:cSld>
  <p:clrMap bg1="lt1" tx1="dk1" bg2="lt2" tx2="dk2" accent1="accent1" accent2="accent2" accent3="accent3" accent4="accent4" accent5="accent5" accent6="accent6" hlink="hlink" folHlink="folHlink"/>
  <p:notesStyle>
    <a:lvl1pPr marL="0" algn="l" defTabSz="914234" rtl="0" eaLnBrk="1" latinLnBrk="0" hangingPunct="1">
      <a:defRPr sz="1200" kern="1200">
        <a:solidFill>
          <a:schemeClr val="tx1"/>
        </a:solidFill>
        <a:latin typeface="+mn-lt"/>
        <a:ea typeface="+mn-ea"/>
        <a:cs typeface="+mn-cs"/>
      </a:defRPr>
    </a:lvl1pPr>
    <a:lvl2pPr marL="457118" algn="l" defTabSz="914234" rtl="0" eaLnBrk="1" latinLnBrk="0" hangingPunct="1">
      <a:defRPr sz="1200" kern="1200">
        <a:solidFill>
          <a:schemeClr val="tx1"/>
        </a:solidFill>
        <a:latin typeface="+mn-lt"/>
        <a:ea typeface="+mn-ea"/>
        <a:cs typeface="+mn-cs"/>
      </a:defRPr>
    </a:lvl2pPr>
    <a:lvl3pPr marL="914234" algn="l" defTabSz="914234" rtl="0" eaLnBrk="1" latinLnBrk="0" hangingPunct="1">
      <a:defRPr sz="1200" kern="1200">
        <a:solidFill>
          <a:schemeClr val="tx1"/>
        </a:solidFill>
        <a:latin typeface="+mn-lt"/>
        <a:ea typeface="+mn-ea"/>
        <a:cs typeface="+mn-cs"/>
      </a:defRPr>
    </a:lvl3pPr>
    <a:lvl4pPr marL="1371352" algn="l" defTabSz="914234" rtl="0" eaLnBrk="1" latinLnBrk="0" hangingPunct="1">
      <a:defRPr sz="1200" kern="1200">
        <a:solidFill>
          <a:schemeClr val="tx1"/>
        </a:solidFill>
        <a:latin typeface="+mn-lt"/>
        <a:ea typeface="+mn-ea"/>
        <a:cs typeface="+mn-cs"/>
      </a:defRPr>
    </a:lvl4pPr>
    <a:lvl5pPr marL="1828469" algn="l" defTabSz="914234" rtl="0" eaLnBrk="1" latinLnBrk="0" hangingPunct="1">
      <a:defRPr sz="1200" kern="1200">
        <a:solidFill>
          <a:schemeClr val="tx1"/>
        </a:solidFill>
        <a:latin typeface="+mn-lt"/>
        <a:ea typeface="+mn-ea"/>
        <a:cs typeface="+mn-cs"/>
      </a:defRPr>
    </a:lvl5pPr>
    <a:lvl6pPr marL="2285586" algn="l" defTabSz="914234" rtl="0" eaLnBrk="1" latinLnBrk="0" hangingPunct="1">
      <a:defRPr sz="1200" kern="1200">
        <a:solidFill>
          <a:schemeClr val="tx1"/>
        </a:solidFill>
        <a:latin typeface="+mn-lt"/>
        <a:ea typeface="+mn-ea"/>
        <a:cs typeface="+mn-cs"/>
      </a:defRPr>
    </a:lvl6pPr>
    <a:lvl7pPr marL="2742703" algn="l" defTabSz="914234" rtl="0" eaLnBrk="1" latinLnBrk="0" hangingPunct="1">
      <a:defRPr sz="1200" kern="1200">
        <a:solidFill>
          <a:schemeClr val="tx1"/>
        </a:solidFill>
        <a:latin typeface="+mn-lt"/>
        <a:ea typeface="+mn-ea"/>
        <a:cs typeface="+mn-cs"/>
      </a:defRPr>
    </a:lvl7pPr>
    <a:lvl8pPr marL="3199822" algn="l" defTabSz="914234" rtl="0" eaLnBrk="1" latinLnBrk="0" hangingPunct="1">
      <a:defRPr sz="1200" kern="1200">
        <a:solidFill>
          <a:schemeClr val="tx1"/>
        </a:solidFill>
        <a:latin typeface="+mn-lt"/>
        <a:ea typeface="+mn-ea"/>
        <a:cs typeface="+mn-cs"/>
      </a:defRPr>
    </a:lvl8pPr>
    <a:lvl9pPr marL="3656938" algn="l" defTabSz="914234"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0" y="549275"/>
            <a:ext cx="5486400" cy="27432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A28EF99-8128-442D-B414-5E9C1A04C2E7}" type="slidenum">
              <a:rPr lang="en-US" smtClean="0"/>
              <a:t>1</a:t>
            </a:fld>
            <a:endParaRPr lang="en-US"/>
          </a:p>
        </p:txBody>
      </p:sp>
    </p:spTree>
    <p:extLst>
      <p:ext uri="{BB962C8B-B14F-4D97-AF65-F5344CB8AC3E}">
        <p14:creationId xmlns:p14="http://schemas.microsoft.com/office/powerpoint/2010/main" val="13598092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a:t>Summarize</a:t>
            </a:r>
            <a:r>
              <a:rPr lang="en-US" baseline="0" dirty="0"/>
              <a:t> and change the format to </a:t>
            </a:r>
            <a:r>
              <a:rPr lang="en-US" baseline="0" dirty="0" err="1"/>
              <a:t>Anz</a:t>
            </a:r>
            <a:r>
              <a:rPr lang="en-US" baseline="0" dirty="0"/>
              <a:t> format</a:t>
            </a:r>
          </a:p>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pPr marL="0" marR="0" lvl="0" indent="0" algn="r" defTabSz="914234" rtl="0" eaLnBrk="1" fontAlgn="auto" latinLnBrk="0" hangingPunct="1">
              <a:lnSpc>
                <a:spcPct val="100000"/>
              </a:lnSpc>
              <a:spcBef>
                <a:spcPts val="0"/>
              </a:spcBef>
              <a:spcAft>
                <a:spcPts val="0"/>
              </a:spcAft>
              <a:buClrTx/>
              <a:buSzTx/>
              <a:buFontTx/>
              <a:buNone/>
              <a:tabLst/>
              <a:defRPr/>
            </a:pPr>
            <a:fld id="{221ABEAE-86A5-204F-90BD-64EC917B2060}"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234"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606862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234" rtl="0" eaLnBrk="1" fontAlgn="auto" latinLnBrk="0" hangingPunct="1">
              <a:lnSpc>
                <a:spcPct val="100000"/>
              </a:lnSpc>
              <a:spcBef>
                <a:spcPts val="0"/>
              </a:spcBef>
              <a:spcAft>
                <a:spcPts val="0"/>
              </a:spcAft>
              <a:buClrTx/>
              <a:buSzTx/>
              <a:buFontTx/>
              <a:buNone/>
              <a:tabLst/>
              <a:defRPr/>
            </a:pPr>
            <a:fld id="{4A28EF99-8128-442D-B414-5E9C1A04C2E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234"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014519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Arial" panose="020B0604020202020204" pitchFamily="34" charset="0"/>
              </a:rPr>
              <a:t>The original beer dataset had 2410 listed beers.</a:t>
            </a:r>
          </a:p>
          <a:p>
            <a:endParaRPr lang="en-US" dirty="0">
              <a:latin typeface="Arial" panose="020B0604020202020204" pitchFamily="34" charset="0"/>
            </a:endParaRPr>
          </a:p>
          <a:p>
            <a:r>
              <a:rPr lang="en-US" dirty="0">
                <a:latin typeface="Arial" panose="020B0604020202020204" pitchFamily="34" charset="0"/>
              </a:rPr>
              <a:t>Upon further inspection, the team recognized that the data had duplicate information.  Identically named beers with only a beer ID variation were included it the original dataset.  The team removed any instance where only the beer ID in the related observations was different.</a:t>
            </a:r>
          </a:p>
          <a:p>
            <a:endParaRPr lang="en-US" dirty="0">
              <a:latin typeface="Arial" panose="020B0604020202020204" pitchFamily="34" charset="0"/>
            </a:endParaRPr>
          </a:p>
          <a:p>
            <a:r>
              <a:rPr lang="en-US" dirty="0">
                <a:latin typeface="Arial" panose="020B0604020202020204" pitchFamily="34" charset="0"/>
              </a:rPr>
              <a:t>We then discovered that the same beer also existed in multiple Ounce designations.  Because we knew that we were evaluating ABV, IBU and their correlation, we removed any beer listed more than once to remove that bias in the dataset.    </a:t>
            </a:r>
          </a:p>
          <a:p>
            <a:endParaRPr lang="en-US" dirty="0">
              <a:latin typeface="Arial" panose="020B0604020202020204" pitchFamily="34" charset="0"/>
            </a:endParaRPr>
          </a:p>
          <a:p>
            <a:r>
              <a:rPr lang="en-US" dirty="0">
                <a:latin typeface="Arial" panose="020B0604020202020204" pitchFamily="34" charset="0"/>
              </a:rPr>
              <a:t>Finally, we had missing values in ABV and IBU.  We simply removed those observations as well since we understood that we needed both variables for each observation to make the comparison.</a:t>
            </a:r>
          </a:p>
          <a:p>
            <a:endParaRPr lang="en-US" dirty="0">
              <a:latin typeface="Arial" panose="020B0604020202020204" pitchFamily="34" charset="0"/>
            </a:endParaRPr>
          </a:p>
          <a:p>
            <a:r>
              <a:rPr lang="en-US" dirty="0">
                <a:latin typeface="Arial" panose="020B0604020202020204" pitchFamily="34" charset="0"/>
              </a:rPr>
              <a:t>Our final dataset consisted of 1341 observations</a:t>
            </a:r>
          </a:p>
          <a:p>
            <a:endParaRPr lang="en-US" dirty="0"/>
          </a:p>
        </p:txBody>
      </p:sp>
      <p:sp>
        <p:nvSpPr>
          <p:cNvPr id="4" name="Slide Number Placeholder 3"/>
          <p:cNvSpPr>
            <a:spLocks noGrp="1"/>
          </p:cNvSpPr>
          <p:nvPr>
            <p:ph type="sldNum" sz="quarter" idx="5"/>
          </p:nvPr>
        </p:nvSpPr>
        <p:spPr/>
        <p:txBody>
          <a:bodyPr/>
          <a:lstStyle/>
          <a:p>
            <a:fld id="{4A28EF99-8128-442D-B414-5E9C1A04C2E7}" type="slidenum">
              <a:rPr lang="en-US" smtClean="0"/>
              <a:t>5</a:t>
            </a:fld>
            <a:endParaRPr lang="en-US"/>
          </a:p>
        </p:txBody>
      </p:sp>
    </p:spTree>
    <p:extLst>
      <p:ext uri="{BB962C8B-B14F-4D97-AF65-F5344CB8AC3E}">
        <p14:creationId xmlns:p14="http://schemas.microsoft.com/office/powerpoint/2010/main" val="26347458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234" rtl="0" eaLnBrk="1" fontAlgn="auto" latinLnBrk="0" hangingPunct="1">
              <a:lnSpc>
                <a:spcPct val="100000"/>
              </a:lnSpc>
              <a:spcBef>
                <a:spcPts val="0"/>
              </a:spcBef>
              <a:spcAft>
                <a:spcPts val="0"/>
              </a:spcAft>
              <a:buClrTx/>
              <a:buSzTx/>
              <a:buFontTx/>
              <a:buNone/>
              <a:tabLst/>
              <a:defRPr/>
            </a:pPr>
            <a:fld id="{4A28EF99-8128-442D-B414-5E9C1A04C2E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234"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1822430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Looking at our classification, type definitely plays – if you are an IPA.  IPA’s are strongly predictable based on ABV and IBU. </a:t>
            </a:r>
          </a:p>
          <a:p>
            <a:r>
              <a:rPr lang="en-US" dirty="0" smtClean="0"/>
              <a:t>They are a distinct type of beer </a:t>
            </a:r>
          </a:p>
          <a:p>
            <a:endParaRPr lang="en-US" sz="1200" dirty="0" smtClean="0">
              <a:latin typeface="Calibri" panose="020F0502020204030204" pitchFamily="34" charset="0"/>
            </a:endParaRPr>
          </a:p>
          <a:p>
            <a:r>
              <a:rPr lang="en-US" sz="1200" dirty="0" smtClean="0">
                <a:latin typeface="Calibri" panose="020F0502020204030204" pitchFamily="34" charset="0"/>
              </a:rPr>
              <a:t>From the case study we could say there’s moderate positive correlation between bitterness and alcohol content of beer. </a:t>
            </a:r>
          </a:p>
          <a:p>
            <a:endParaRPr lang="en-US" sz="1200" dirty="0" smtClean="0">
              <a:latin typeface="Calibri" panose="020F0502020204030204" pitchFamily="34" charset="0"/>
            </a:endParaRPr>
          </a:p>
          <a:p>
            <a:r>
              <a:rPr lang="en-US" sz="1200" dirty="0" smtClean="0">
                <a:latin typeface="Calibri" panose="020F0502020204030204" pitchFamily="34" charset="0"/>
              </a:rPr>
              <a:t>It suggests there are other factors that’s not accounted for in this case study to be influencing this factor. It would be interesting to know what other factors that’s involved in the brewing process and if those data can be brought in to see if there’s any change in this relationship. </a:t>
            </a:r>
          </a:p>
          <a:p>
            <a:endParaRPr lang="en-US" sz="1200" dirty="0" smtClean="0">
              <a:latin typeface="Calibri" panose="020F0502020204030204" pitchFamily="34" charset="0"/>
            </a:endParaRPr>
          </a:p>
          <a:p>
            <a:r>
              <a:rPr lang="en-US" sz="1200" dirty="0" smtClean="0">
                <a:latin typeface="Calibri" panose="020F0502020204030204" pitchFamily="34" charset="0"/>
              </a:rPr>
              <a:t>Also further study could be made by filling in the missing IBU data to see what influence this data might produce in this relationship. </a:t>
            </a:r>
            <a:endParaRPr lang="en-US" sz="1200" dirty="0"/>
          </a:p>
        </p:txBody>
      </p:sp>
      <p:sp>
        <p:nvSpPr>
          <p:cNvPr id="4" name="Slide Number Placeholder 3"/>
          <p:cNvSpPr>
            <a:spLocks noGrp="1"/>
          </p:cNvSpPr>
          <p:nvPr>
            <p:ph type="sldNum" sz="quarter" idx="10"/>
          </p:nvPr>
        </p:nvSpPr>
        <p:spPr/>
        <p:txBody>
          <a:bodyPr/>
          <a:lstStyle/>
          <a:p>
            <a:fld id="{4A28EF99-8128-442D-B414-5E9C1A04C2E7}" type="slidenum">
              <a:rPr lang="en-US" smtClean="0"/>
              <a:t>11</a:t>
            </a:fld>
            <a:endParaRPr lang="en-US"/>
          </a:p>
        </p:txBody>
      </p:sp>
    </p:spTree>
    <p:extLst>
      <p:ext uri="{BB962C8B-B14F-4D97-AF65-F5344CB8AC3E}">
        <p14:creationId xmlns:p14="http://schemas.microsoft.com/office/powerpoint/2010/main" val="23572632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234" rtl="0" eaLnBrk="1" fontAlgn="auto" latinLnBrk="0" hangingPunct="1">
              <a:lnSpc>
                <a:spcPct val="100000"/>
              </a:lnSpc>
              <a:spcBef>
                <a:spcPts val="0"/>
              </a:spcBef>
              <a:spcAft>
                <a:spcPts val="0"/>
              </a:spcAft>
              <a:buClrTx/>
              <a:buSzTx/>
              <a:buFontTx/>
              <a:buNone/>
              <a:tabLst/>
              <a:defRPr/>
            </a:pPr>
            <a:r>
              <a:rPr lang="en-US" dirty="0" smtClean="0"/>
              <a:t>Budweiser currently has 12 breweries in the US - where is the next logical place to build a brewery?</a:t>
            </a:r>
          </a:p>
          <a:p>
            <a:endParaRPr lang="en-US" dirty="0" smtClean="0"/>
          </a:p>
          <a:p>
            <a:r>
              <a:rPr lang="en-US" dirty="0" smtClean="0"/>
              <a:t>To be successful in Washington, you need to consider developing a brew with a higher IBU</a:t>
            </a:r>
            <a:endParaRPr lang="en-US" dirty="0"/>
          </a:p>
        </p:txBody>
      </p:sp>
      <p:sp>
        <p:nvSpPr>
          <p:cNvPr id="4" name="Slide Number Placeholder 3"/>
          <p:cNvSpPr>
            <a:spLocks noGrp="1"/>
          </p:cNvSpPr>
          <p:nvPr>
            <p:ph type="sldNum" sz="quarter" idx="10"/>
          </p:nvPr>
        </p:nvSpPr>
        <p:spPr/>
        <p:txBody>
          <a:bodyPr/>
          <a:lstStyle/>
          <a:p>
            <a:fld id="{4A28EF99-8128-442D-B414-5E9C1A04C2E7}" type="slidenum">
              <a:rPr lang="en-US" smtClean="0"/>
              <a:t>12</a:t>
            </a:fld>
            <a:endParaRPr lang="en-US"/>
          </a:p>
        </p:txBody>
      </p:sp>
    </p:spTree>
    <p:extLst>
      <p:ext uri="{BB962C8B-B14F-4D97-AF65-F5344CB8AC3E}">
        <p14:creationId xmlns:p14="http://schemas.microsoft.com/office/powerpoint/2010/main" val="32414728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234" rtl="0" eaLnBrk="1" fontAlgn="auto" latinLnBrk="0" hangingPunct="1">
              <a:lnSpc>
                <a:spcPct val="100000"/>
              </a:lnSpc>
              <a:spcBef>
                <a:spcPts val="0"/>
              </a:spcBef>
              <a:spcAft>
                <a:spcPts val="0"/>
              </a:spcAft>
              <a:buClrTx/>
              <a:buSzTx/>
              <a:buFontTx/>
              <a:buNone/>
              <a:tabLst/>
              <a:defRPr/>
            </a:pPr>
            <a:fld id="{4A28EF99-8128-442D-B414-5E9C1A04C2E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234"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7654418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5.xml"/><Relationship Id="rId1" Type="http://schemas.openxmlformats.org/officeDocument/2006/relationships/vmlDrawing" Target="../drawings/vmlDrawing5.vml"/><Relationship Id="rId6" Type="http://schemas.openxmlformats.org/officeDocument/2006/relationships/image" Target="../media/image4.png"/><Relationship Id="rId5" Type="http://schemas.openxmlformats.org/officeDocument/2006/relationships/image" Target="../media/image3.emf"/><Relationship Id="rId4" Type="http://schemas.openxmlformats.org/officeDocument/2006/relationships/oleObject" Target="../embeddings/oleObject5.bin"/></Relationships>
</file>

<file path=ppt/slideLayouts/_rels/slideLayout11.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6.xml"/><Relationship Id="rId1" Type="http://schemas.openxmlformats.org/officeDocument/2006/relationships/vmlDrawing" Target="../drawings/vmlDrawing6.vml"/><Relationship Id="rId6" Type="http://schemas.openxmlformats.org/officeDocument/2006/relationships/image" Target="../media/image4.png"/><Relationship Id="rId5" Type="http://schemas.openxmlformats.org/officeDocument/2006/relationships/image" Target="../media/image3.emf"/><Relationship Id="rId4" Type="http://schemas.openxmlformats.org/officeDocument/2006/relationships/oleObject" Target="../embeddings/oleObject6.bin"/></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2.xml"/><Relationship Id="rId1" Type="http://schemas.openxmlformats.org/officeDocument/2006/relationships/vmlDrawing" Target="../drawings/vmlDrawing2.vml"/><Relationship Id="rId6" Type="http://schemas.openxmlformats.org/officeDocument/2006/relationships/image" Target="../media/image4.png"/><Relationship Id="rId5" Type="http://schemas.openxmlformats.org/officeDocument/2006/relationships/image" Target="../media/image3.emf"/><Relationship Id="rId4" Type="http://schemas.openxmlformats.org/officeDocument/2006/relationships/oleObject" Target="../embeddings/oleObject2.bin"/></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3.xml"/><Relationship Id="rId1" Type="http://schemas.openxmlformats.org/officeDocument/2006/relationships/vmlDrawing" Target="../drawings/vmlDrawing3.vml"/><Relationship Id="rId6" Type="http://schemas.openxmlformats.org/officeDocument/2006/relationships/image" Target="../media/image4.png"/><Relationship Id="rId5" Type="http://schemas.openxmlformats.org/officeDocument/2006/relationships/image" Target="../media/image3.emf"/><Relationship Id="rId4" Type="http://schemas.openxmlformats.org/officeDocument/2006/relationships/oleObject" Target="../embeddings/oleObject3.bin"/></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097280" y="2267712"/>
            <a:ext cx="12435840" cy="430887"/>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2194561" y="4096513"/>
            <a:ext cx="10241280" cy="492443"/>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3/4/2020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ext uri="{D42A27DB-BD31-4B8C-83A1-F6EECF244321}">
                <p14:modId xmlns:p14="http://schemas.microsoft.com/office/powerpoint/2010/main" val="2979281312"/>
              </p:ext>
            </p:extLst>
          </p:nvPr>
        </p:nvGraphicFramePr>
        <p:xfrm>
          <a:off x="2550" y="2261"/>
          <a:ext cx="2539" cy="2257"/>
        </p:xfrm>
        <a:graphic>
          <a:graphicData uri="http://schemas.openxmlformats.org/presentationml/2006/ole">
            <mc:AlternateContent xmlns:mc="http://schemas.openxmlformats.org/markup-compatibility/2006">
              <mc:Choice xmlns:v="urn:schemas-microsoft-com:vml" Requires="v">
                <p:oleObj spid="_x0000_s14288"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2550" y="2261"/>
                        <a:ext cx="2539" cy="2257"/>
                      </a:xfrm>
                      <a:prstGeom prst="rect">
                        <a:avLst/>
                      </a:prstGeom>
                    </p:spPr>
                  </p:pic>
                </p:oleObj>
              </mc:Fallback>
            </mc:AlternateContent>
          </a:graphicData>
        </a:graphic>
      </p:graphicFrame>
      <p:sp>
        <p:nvSpPr>
          <p:cNvPr id="7" name="Rectangle 6"/>
          <p:cNvSpPr/>
          <p:nvPr userDrawn="1"/>
        </p:nvSpPr>
        <p:spPr>
          <a:xfrm>
            <a:off x="0" y="0"/>
            <a:ext cx="14630400" cy="7315200"/>
          </a:xfrm>
          <a:prstGeom prst="rect">
            <a:avLst/>
          </a:prstGeom>
          <a:solidFill>
            <a:srgbClr val="083773"/>
          </a:solidFill>
        </p:spPr>
        <p:style>
          <a:lnRef idx="1">
            <a:schemeClr val="accent1"/>
          </a:lnRef>
          <a:fillRef idx="3">
            <a:schemeClr val="accent1"/>
          </a:fillRef>
          <a:effectRef idx="2">
            <a:schemeClr val="accent1"/>
          </a:effectRef>
          <a:fontRef idx="minor">
            <a:schemeClr val="lt1"/>
          </a:fontRef>
        </p:style>
        <p:txBody>
          <a:bodyPr lIns="140432" tIns="70216" rIns="140432" bIns="70216" rtlCol="0" anchor="ctr"/>
          <a:lstStyle/>
          <a:p>
            <a:pPr algn="ctr" defTabSz="702157"/>
            <a:endParaRPr lang="en-US" sz="2800" dirty="0">
              <a:solidFill>
                <a:prstClr val="white"/>
              </a:solidFill>
            </a:endParaRPr>
          </a:p>
        </p:txBody>
      </p:sp>
      <p:pic>
        <p:nvPicPr>
          <p:cNvPr id="11" name="Picture 10" descr="global.png"/>
          <p:cNvPicPr>
            <a:picLocks noChangeAspect="1"/>
          </p:cNvPicPr>
          <p:nvPr userDrawn="1"/>
        </p:nvPicPr>
        <p:blipFill rotWithShape="1">
          <a:blip r:embed="rId6" cstate="email">
            <a:extLst>
              <a:ext uri="{28A0092B-C50C-407E-A947-70E740481C1C}">
                <a14:useLocalDpi xmlns:a14="http://schemas.microsoft.com/office/drawing/2010/main"/>
              </a:ext>
            </a:extLst>
          </a:blip>
          <a:srcRect/>
          <a:stretch/>
        </p:blipFill>
        <p:spPr>
          <a:xfrm>
            <a:off x="7216067" y="5"/>
            <a:ext cx="7414344" cy="6834294"/>
          </a:xfrm>
          <a:prstGeom prst="rect">
            <a:avLst/>
          </a:prstGeom>
        </p:spPr>
      </p:pic>
      <p:sp>
        <p:nvSpPr>
          <p:cNvPr id="2" name="Title 1"/>
          <p:cNvSpPr>
            <a:spLocks noGrp="1"/>
          </p:cNvSpPr>
          <p:nvPr userDrawn="1">
            <p:ph type="ctrTitle"/>
          </p:nvPr>
        </p:nvSpPr>
        <p:spPr>
          <a:xfrm>
            <a:off x="4003246" y="791998"/>
            <a:ext cx="9493372" cy="1458832"/>
          </a:xfrm>
          <a:ln>
            <a:noFill/>
          </a:ln>
        </p:spPr>
        <p:txBody>
          <a:bodyPr anchor="t" anchorCtr="0">
            <a:normAutofit/>
          </a:bodyPr>
          <a:lstStyle>
            <a:lvl1pPr>
              <a:defRPr sz="3700" b="0" i="0">
                <a:solidFill>
                  <a:srgbClr val="FFFFFF"/>
                </a:solidFill>
                <a:latin typeface="+mj-lt"/>
                <a:cs typeface="Calibri"/>
              </a:defRPr>
            </a:lvl1pPr>
          </a:lstStyle>
          <a:p>
            <a:r>
              <a:rPr lang="en-US" dirty="0"/>
              <a:t>Click to edit Master title style</a:t>
            </a:r>
          </a:p>
        </p:txBody>
      </p:sp>
      <p:sp>
        <p:nvSpPr>
          <p:cNvPr id="6" name="Rectangle 5"/>
          <p:cNvSpPr/>
          <p:nvPr userDrawn="1"/>
        </p:nvSpPr>
        <p:spPr>
          <a:xfrm>
            <a:off x="11959878" y="6841717"/>
            <a:ext cx="1788836" cy="280309"/>
          </a:xfrm>
          <a:prstGeom prst="rect">
            <a:avLst/>
          </a:prstGeom>
        </p:spPr>
        <p:txBody>
          <a:bodyPr wrap="none" lIns="140437" tIns="70219" rIns="140437" bIns="70219">
            <a:spAutoFit/>
          </a:bodyPr>
          <a:lstStyle/>
          <a:p>
            <a:pPr algn="ctr" defTabSz="1404314">
              <a:defRPr/>
            </a:pPr>
            <a:r>
              <a:rPr lang="en-US" sz="900" dirty="0">
                <a:solidFill>
                  <a:prstClr val="white"/>
                </a:solidFill>
              </a:rPr>
              <a:t>PRIVILEGED AND CONFIDENTIAL</a:t>
            </a:r>
          </a:p>
        </p:txBody>
      </p:sp>
    </p:spTree>
    <p:extLst>
      <p:ext uri="{BB962C8B-B14F-4D97-AF65-F5344CB8AC3E}">
        <p14:creationId xmlns:p14="http://schemas.microsoft.com/office/powerpoint/2010/main" val="359352683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_Title Slid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ext uri="{D42A27DB-BD31-4B8C-83A1-F6EECF244321}">
                <p14:modId xmlns:p14="http://schemas.microsoft.com/office/powerpoint/2010/main" val="4248670343"/>
              </p:ext>
            </p:extLst>
          </p:nvPr>
        </p:nvGraphicFramePr>
        <p:xfrm>
          <a:off x="2550" y="2261"/>
          <a:ext cx="2539" cy="2257"/>
        </p:xfrm>
        <a:graphic>
          <a:graphicData uri="http://schemas.openxmlformats.org/presentationml/2006/ole">
            <mc:AlternateContent xmlns:mc="http://schemas.openxmlformats.org/markup-compatibility/2006">
              <mc:Choice xmlns:v="urn:schemas-microsoft-com:vml" Requires="v">
                <p:oleObj spid="_x0000_s15312"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2550" y="2261"/>
                        <a:ext cx="2539" cy="2257"/>
                      </a:xfrm>
                      <a:prstGeom prst="rect">
                        <a:avLst/>
                      </a:prstGeom>
                    </p:spPr>
                  </p:pic>
                </p:oleObj>
              </mc:Fallback>
            </mc:AlternateContent>
          </a:graphicData>
        </a:graphic>
      </p:graphicFrame>
      <p:sp>
        <p:nvSpPr>
          <p:cNvPr id="7" name="Rectangle 6"/>
          <p:cNvSpPr/>
          <p:nvPr userDrawn="1"/>
        </p:nvSpPr>
        <p:spPr>
          <a:xfrm>
            <a:off x="0" y="0"/>
            <a:ext cx="14630400" cy="7315200"/>
          </a:xfrm>
          <a:prstGeom prst="rect">
            <a:avLst/>
          </a:prstGeom>
          <a:solidFill>
            <a:srgbClr val="083773"/>
          </a:solidFill>
        </p:spPr>
        <p:style>
          <a:lnRef idx="1">
            <a:schemeClr val="accent1"/>
          </a:lnRef>
          <a:fillRef idx="3">
            <a:schemeClr val="accent1"/>
          </a:fillRef>
          <a:effectRef idx="2">
            <a:schemeClr val="accent1"/>
          </a:effectRef>
          <a:fontRef idx="minor">
            <a:schemeClr val="lt1"/>
          </a:fontRef>
        </p:style>
        <p:txBody>
          <a:bodyPr lIns="140432" tIns="70216" rIns="140432" bIns="70216" rtlCol="0" anchor="ctr"/>
          <a:lstStyle/>
          <a:p>
            <a:pPr algn="ctr" defTabSz="702157"/>
            <a:endParaRPr lang="en-US" sz="2800" dirty="0">
              <a:solidFill>
                <a:prstClr val="white"/>
              </a:solidFill>
            </a:endParaRPr>
          </a:p>
        </p:txBody>
      </p:sp>
      <p:sp>
        <p:nvSpPr>
          <p:cNvPr id="4" name="Rectangle 3"/>
          <p:cNvSpPr/>
          <p:nvPr userDrawn="1"/>
        </p:nvSpPr>
        <p:spPr>
          <a:xfrm>
            <a:off x="0" y="0"/>
            <a:ext cx="14630400" cy="7315200"/>
          </a:xfrm>
          <a:prstGeom prst="rect">
            <a:avLst/>
          </a:prstGeom>
          <a:solidFill>
            <a:schemeClr val="bg1">
              <a:lumMod val="95000"/>
              <a:alpha val="30000"/>
            </a:schemeClr>
          </a:solidFill>
        </p:spPr>
        <p:style>
          <a:lnRef idx="1">
            <a:schemeClr val="accent1"/>
          </a:lnRef>
          <a:fillRef idx="3">
            <a:schemeClr val="accent1"/>
          </a:fillRef>
          <a:effectRef idx="2">
            <a:schemeClr val="accent1"/>
          </a:effectRef>
          <a:fontRef idx="minor">
            <a:schemeClr val="lt1"/>
          </a:fontRef>
        </p:style>
        <p:txBody>
          <a:bodyPr lIns="140437" tIns="70219" rIns="140437" bIns="70219" rtlCol="0" anchor="ctr"/>
          <a:lstStyle/>
          <a:p>
            <a:pPr algn="ctr" defTabSz="1404314"/>
            <a:endParaRPr lang="en-US" sz="2800" dirty="0">
              <a:solidFill>
                <a:prstClr val="white"/>
              </a:solidFill>
            </a:endParaRPr>
          </a:p>
        </p:txBody>
      </p:sp>
      <p:pic>
        <p:nvPicPr>
          <p:cNvPr id="11" name="Picture 10" descr="global.png"/>
          <p:cNvPicPr>
            <a:picLocks noChangeAspect="1"/>
          </p:cNvPicPr>
          <p:nvPr userDrawn="1"/>
        </p:nvPicPr>
        <p:blipFill rotWithShape="1">
          <a:blip r:embed="rId6" cstate="email">
            <a:extLst>
              <a:ext uri="{28A0092B-C50C-407E-A947-70E740481C1C}">
                <a14:useLocalDpi xmlns:a14="http://schemas.microsoft.com/office/drawing/2010/main"/>
              </a:ext>
            </a:extLst>
          </a:blip>
          <a:srcRect/>
          <a:stretch/>
        </p:blipFill>
        <p:spPr>
          <a:xfrm>
            <a:off x="7216067" y="5"/>
            <a:ext cx="7414344" cy="6834294"/>
          </a:xfrm>
          <a:prstGeom prst="rect">
            <a:avLst/>
          </a:prstGeom>
        </p:spPr>
      </p:pic>
      <p:sp>
        <p:nvSpPr>
          <p:cNvPr id="6" name="Rectangle 5"/>
          <p:cNvSpPr/>
          <p:nvPr userDrawn="1"/>
        </p:nvSpPr>
        <p:spPr>
          <a:xfrm>
            <a:off x="11959878" y="6841717"/>
            <a:ext cx="1788836" cy="280309"/>
          </a:xfrm>
          <a:prstGeom prst="rect">
            <a:avLst/>
          </a:prstGeom>
        </p:spPr>
        <p:txBody>
          <a:bodyPr wrap="none" lIns="140437" tIns="70219" rIns="140437" bIns="70219">
            <a:spAutoFit/>
          </a:bodyPr>
          <a:lstStyle/>
          <a:p>
            <a:pPr algn="ctr" defTabSz="1404314">
              <a:defRPr/>
            </a:pPr>
            <a:r>
              <a:rPr lang="en-US" sz="900" dirty="0">
                <a:solidFill>
                  <a:prstClr val="white"/>
                </a:solidFill>
              </a:rPr>
              <a:t>PRIVILEGED AND CONFIDENTIAL</a:t>
            </a:r>
          </a:p>
        </p:txBody>
      </p:sp>
      <p:sp>
        <p:nvSpPr>
          <p:cNvPr id="5" name="Title 4"/>
          <p:cNvSpPr>
            <a:spLocks noGrp="1"/>
          </p:cNvSpPr>
          <p:nvPr>
            <p:ph type="title"/>
          </p:nvPr>
        </p:nvSpPr>
        <p:spPr/>
        <p:txBody>
          <a:bodyPr/>
          <a:lstStyle>
            <a:lvl1pP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61308461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3/4/2020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3/4/2020</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3/4/2020</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18" name="bk object 18"/>
          <p:cNvSpPr/>
          <p:nvPr/>
        </p:nvSpPr>
        <p:spPr>
          <a:xfrm>
            <a:off x="1246295" y="98858"/>
            <a:ext cx="2492584" cy="741034"/>
          </a:xfrm>
          <a:prstGeom prst="rect">
            <a:avLst/>
          </a:prstGeom>
          <a:blipFill>
            <a:blip r:embed="rId2" cstate="email">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3/4/2020</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1005840" y="6780108"/>
            <a:ext cx="3291840" cy="276999"/>
          </a:xfrm>
          <a:prstGeom prst="rect">
            <a:avLst/>
          </a:prstGeom>
        </p:spPr>
        <p:txBody>
          <a:bodyPr/>
          <a:lstStyle/>
          <a:p>
            <a:fld id="{1538F7CB-3AB4-44B9-BFC0-65020040E8C7}" type="datetimeFigureOut">
              <a:rPr lang="en-US" smtClean="0"/>
              <a:t>3/4/2020</a:t>
            </a:fld>
            <a:endParaRPr lang="en-US"/>
          </a:p>
        </p:txBody>
      </p:sp>
      <p:sp>
        <p:nvSpPr>
          <p:cNvPr id="5" name="Footer Placeholder 4"/>
          <p:cNvSpPr>
            <a:spLocks noGrp="1"/>
          </p:cNvSpPr>
          <p:nvPr>
            <p:ph type="ftr" sz="quarter" idx="11"/>
          </p:nvPr>
        </p:nvSpPr>
        <p:spPr>
          <a:xfrm>
            <a:off x="4846320" y="6780108"/>
            <a:ext cx="4937760" cy="276999"/>
          </a:xfrm>
          <a:prstGeom prst="rect">
            <a:avLst/>
          </a:prstGeom>
        </p:spPr>
        <p:txBody>
          <a:bodyPr/>
          <a:lstStyle/>
          <a:p>
            <a:endParaRPr lang="en-US"/>
          </a:p>
        </p:txBody>
      </p:sp>
      <p:sp>
        <p:nvSpPr>
          <p:cNvPr id="6" name="Slide Number Placeholder 5"/>
          <p:cNvSpPr>
            <a:spLocks noGrp="1"/>
          </p:cNvSpPr>
          <p:nvPr>
            <p:ph type="sldNum" sz="quarter" idx="12"/>
          </p:nvPr>
        </p:nvSpPr>
        <p:spPr>
          <a:xfrm>
            <a:off x="10332720" y="6780108"/>
            <a:ext cx="3291840" cy="276999"/>
          </a:xfrm>
          <a:prstGeom prst="rect">
            <a:avLst/>
          </a:prstGeom>
        </p:spPr>
        <p:txBody>
          <a:bodyPr/>
          <a:lstStyle/>
          <a:p>
            <a:fld id="{CBB48BDB-852B-43CF-BAED-73A18A589C5E}" type="slidenum">
              <a:rPr lang="en-US" smtClean="0"/>
              <a:t>‹#›</a:t>
            </a:fld>
            <a:endParaRPr lang="en-US"/>
          </a:p>
        </p:txBody>
      </p:sp>
    </p:spTree>
    <p:extLst>
      <p:ext uri="{BB962C8B-B14F-4D97-AF65-F5344CB8AC3E}">
        <p14:creationId xmlns:p14="http://schemas.microsoft.com/office/powerpoint/2010/main" val="158729961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cSld name="Title in Blue Header">
    <p:spTree>
      <p:nvGrpSpPr>
        <p:cNvPr id="1" name=""/>
        <p:cNvGrpSpPr/>
        <p:nvPr/>
      </p:nvGrpSpPr>
      <p:grpSpPr>
        <a:xfrm>
          <a:off x="0" y="0"/>
          <a:ext cx="0" cy="0"/>
          <a:chOff x="0" y="0"/>
          <a:chExt cx="0" cy="0"/>
        </a:xfrm>
      </p:grpSpPr>
      <p:sp>
        <p:nvSpPr>
          <p:cNvPr id="2" name="Title 1"/>
          <p:cNvSpPr>
            <a:spLocks noGrp="1"/>
          </p:cNvSpPr>
          <p:nvPr>
            <p:ph type="title"/>
          </p:nvPr>
        </p:nvSpPr>
        <p:spPr>
          <a:xfrm>
            <a:off x="2926080" y="89760"/>
            <a:ext cx="11338560" cy="344710"/>
          </a:xfrm>
        </p:spPr>
        <p:txBody>
          <a:bodyPr/>
          <a:lstStyle>
            <a:lvl1pPr algn="r">
              <a:defRPr sz="2240">
                <a:solidFill>
                  <a:schemeClr val="bg1"/>
                </a:solidFill>
              </a:defRPr>
            </a:lvl1pPr>
          </a:lstStyle>
          <a:p>
            <a:r>
              <a:rPr lang="en-US"/>
              <a:t>Click to edit Master title style</a:t>
            </a:r>
            <a:endParaRPr lang="en-US" dirty="0"/>
          </a:p>
        </p:txBody>
      </p:sp>
      <p:sp>
        <p:nvSpPr>
          <p:cNvPr id="3" name="Rectangle 3"/>
          <p:cNvSpPr>
            <a:spLocks noGrp="1" noChangeArrowheads="1"/>
          </p:cNvSpPr>
          <p:nvPr>
            <p:ph idx="1"/>
          </p:nvPr>
        </p:nvSpPr>
        <p:spPr bwMode="auto">
          <a:xfrm>
            <a:off x="487688" y="1085440"/>
            <a:ext cx="13776955" cy="8639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370" tIns="45714" rIns="91370" bIns="45714" numCol="1" anchor="t" anchorCtr="0" compatLnSpc="1">
            <a:prstTxWarp prst="textNoShape">
              <a:avLst/>
            </a:prstTxWarp>
          </a:bodyPr>
          <a:lstStyle>
            <a:lvl1pPr>
              <a:buClr>
                <a:srgbClr val="0C2D83"/>
              </a:buClr>
              <a:defRPr sz="2027"/>
            </a:lvl1pPr>
            <a:lvl2pPr>
              <a:buClr>
                <a:srgbClr val="0085CA"/>
              </a:buClr>
              <a:defRPr sz="1600"/>
            </a:lvl2pPr>
            <a:lvl3pPr>
              <a:buClr>
                <a:srgbClr val="FC4C02"/>
              </a:buClr>
              <a:defRPr sz="1387"/>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3759183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ext uri="{D42A27DB-BD31-4B8C-83A1-F6EECF244321}">
                <p14:modId xmlns:p14="http://schemas.microsoft.com/office/powerpoint/2010/main" val="1558948667"/>
              </p:ext>
            </p:extLst>
          </p:nvPr>
        </p:nvGraphicFramePr>
        <p:xfrm>
          <a:off x="2550" y="2261"/>
          <a:ext cx="2539" cy="2257"/>
        </p:xfrm>
        <a:graphic>
          <a:graphicData uri="http://schemas.openxmlformats.org/presentationml/2006/ole">
            <mc:AlternateContent xmlns:mc="http://schemas.openxmlformats.org/markup-compatibility/2006">
              <mc:Choice xmlns:v="urn:schemas-microsoft-com:vml" Requires="v">
                <p:oleObj spid="_x0000_s11226"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2550" y="2261"/>
                        <a:ext cx="2539" cy="2257"/>
                      </a:xfrm>
                      <a:prstGeom prst="rect">
                        <a:avLst/>
                      </a:prstGeom>
                    </p:spPr>
                  </p:pic>
                </p:oleObj>
              </mc:Fallback>
            </mc:AlternateContent>
          </a:graphicData>
        </a:graphic>
      </p:graphicFrame>
      <p:sp>
        <p:nvSpPr>
          <p:cNvPr id="7" name="Rectangle 6"/>
          <p:cNvSpPr/>
          <p:nvPr userDrawn="1"/>
        </p:nvSpPr>
        <p:spPr>
          <a:xfrm>
            <a:off x="0" y="0"/>
            <a:ext cx="14630400" cy="7315200"/>
          </a:xfrm>
          <a:prstGeom prst="rect">
            <a:avLst/>
          </a:prstGeom>
          <a:solidFill>
            <a:srgbClr val="083773"/>
          </a:solidFill>
        </p:spPr>
        <p:style>
          <a:lnRef idx="1">
            <a:schemeClr val="accent1"/>
          </a:lnRef>
          <a:fillRef idx="3">
            <a:schemeClr val="accent1"/>
          </a:fillRef>
          <a:effectRef idx="2">
            <a:schemeClr val="accent1"/>
          </a:effectRef>
          <a:fontRef idx="minor">
            <a:schemeClr val="lt1"/>
          </a:fontRef>
        </p:style>
        <p:txBody>
          <a:bodyPr lIns="140432" tIns="70216" rIns="140432" bIns="70216" rtlCol="0" anchor="ctr"/>
          <a:lstStyle/>
          <a:p>
            <a:pPr algn="ctr" defTabSz="702157"/>
            <a:endParaRPr lang="en-US" sz="2800" dirty="0">
              <a:solidFill>
                <a:prstClr val="white"/>
              </a:solidFill>
            </a:endParaRPr>
          </a:p>
        </p:txBody>
      </p:sp>
      <p:pic>
        <p:nvPicPr>
          <p:cNvPr id="11" name="Picture 10" descr="global.png"/>
          <p:cNvPicPr>
            <a:picLocks noChangeAspect="1"/>
          </p:cNvPicPr>
          <p:nvPr userDrawn="1"/>
        </p:nvPicPr>
        <p:blipFill rotWithShape="1">
          <a:blip r:embed="rId6" cstate="email">
            <a:extLst>
              <a:ext uri="{28A0092B-C50C-407E-A947-70E740481C1C}">
                <a14:useLocalDpi xmlns:a14="http://schemas.microsoft.com/office/drawing/2010/main"/>
              </a:ext>
            </a:extLst>
          </a:blip>
          <a:srcRect/>
          <a:stretch/>
        </p:blipFill>
        <p:spPr>
          <a:xfrm>
            <a:off x="7216067" y="5"/>
            <a:ext cx="7414344" cy="6834294"/>
          </a:xfrm>
          <a:prstGeom prst="rect">
            <a:avLst/>
          </a:prstGeom>
        </p:spPr>
      </p:pic>
      <p:sp>
        <p:nvSpPr>
          <p:cNvPr id="2" name="Title 1"/>
          <p:cNvSpPr>
            <a:spLocks noGrp="1"/>
          </p:cNvSpPr>
          <p:nvPr userDrawn="1">
            <p:ph type="ctrTitle"/>
          </p:nvPr>
        </p:nvSpPr>
        <p:spPr>
          <a:xfrm>
            <a:off x="4003246" y="791998"/>
            <a:ext cx="9493372" cy="1458832"/>
          </a:xfrm>
          <a:ln>
            <a:noFill/>
          </a:ln>
        </p:spPr>
        <p:txBody>
          <a:bodyPr anchor="t" anchorCtr="0">
            <a:normAutofit/>
          </a:bodyPr>
          <a:lstStyle>
            <a:lvl1pPr>
              <a:defRPr sz="3700" b="0" i="0">
                <a:solidFill>
                  <a:srgbClr val="FFFFFF"/>
                </a:solidFill>
                <a:latin typeface="+mj-lt"/>
                <a:cs typeface="Calibri"/>
              </a:defRPr>
            </a:lvl1pPr>
          </a:lstStyle>
          <a:p>
            <a:r>
              <a:rPr lang="en-US" dirty="0"/>
              <a:t>Click to edit Master title style</a:t>
            </a:r>
          </a:p>
        </p:txBody>
      </p:sp>
      <p:sp>
        <p:nvSpPr>
          <p:cNvPr id="6" name="Rectangle 5"/>
          <p:cNvSpPr/>
          <p:nvPr userDrawn="1"/>
        </p:nvSpPr>
        <p:spPr>
          <a:xfrm>
            <a:off x="11959878" y="6841717"/>
            <a:ext cx="1788836" cy="280309"/>
          </a:xfrm>
          <a:prstGeom prst="rect">
            <a:avLst/>
          </a:prstGeom>
        </p:spPr>
        <p:txBody>
          <a:bodyPr wrap="none" lIns="140437" tIns="70219" rIns="140437" bIns="70219">
            <a:spAutoFit/>
          </a:bodyPr>
          <a:lstStyle/>
          <a:p>
            <a:pPr algn="ctr" defTabSz="1404314">
              <a:defRPr/>
            </a:pPr>
            <a:r>
              <a:rPr lang="en-US" sz="900" dirty="0">
                <a:solidFill>
                  <a:prstClr val="white"/>
                </a:solidFill>
              </a:rPr>
              <a:t>PRIVILEGED AND CONFIDENTIAL</a:t>
            </a:r>
          </a:p>
        </p:txBody>
      </p:sp>
    </p:spTree>
    <p:extLst>
      <p:ext uri="{BB962C8B-B14F-4D97-AF65-F5344CB8AC3E}">
        <p14:creationId xmlns:p14="http://schemas.microsoft.com/office/powerpoint/2010/main" val="405647709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5_Title Slid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ext uri="{D42A27DB-BD31-4B8C-83A1-F6EECF244321}">
                <p14:modId xmlns:p14="http://schemas.microsoft.com/office/powerpoint/2010/main" val="3919509479"/>
              </p:ext>
            </p:extLst>
          </p:nvPr>
        </p:nvGraphicFramePr>
        <p:xfrm>
          <a:off x="2550" y="2261"/>
          <a:ext cx="2539" cy="2257"/>
        </p:xfrm>
        <a:graphic>
          <a:graphicData uri="http://schemas.openxmlformats.org/presentationml/2006/ole">
            <mc:AlternateContent xmlns:mc="http://schemas.openxmlformats.org/markup-compatibility/2006">
              <mc:Choice xmlns:v="urn:schemas-microsoft-com:vml" Requires="v">
                <p:oleObj spid="_x0000_s12250"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2550" y="2261"/>
                        <a:ext cx="2539" cy="2257"/>
                      </a:xfrm>
                      <a:prstGeom prst="rect">
                        <a:avLst/>
                      </a:prstGeom>
                    </p:spPr>
                  </p:pic>
                </p:oleObj>
              </mc:Fallback>
            </mc:AlternateContent>
          </a:graphicData>
        </a:graphic>
      </p:graphicFrame>
      <p:sp>
        <p:nvSpPr>
          <p:cNvPr id="7" name="Rectangle 6"/>
          <p:cNvSpPr/>
          <p:nvPr userDrawn="1"/>
        </p:nvSpPr>
        <p:spPr>
          <a:xfrm>
            <a:off x="0" y="0"/>
            <a:ext cx="14630400" cy="7315200"/>
          </a:xfrm>
          <a:prstGeom prst="rect">
            <a:avLst/>
          </a:prstGeom>
          <a:solidFill>
            <a:srgbClr val="083773"/>
          </a:solidFill>
        </p:spPr>
        <p:style>
          <a:lnRef idx="1">
            <a:schemeClr val="accent1"/>
          </a:lnRef>
          <a:fillRef idx="3">
            <a:schemeClr val="accent1"/>
          </a:fillRef>
          <a:effectRef idx="2">
            <a:schemeClr val="accent1"/>
          </a:effectRef>
          <a:fontRef idx="minor">
            <a:schemeClr val="lt1"/>
          </a:fontRef>
        </p:style>
        <p:txBody>
          <a:bodyPr lIns="140432" tIns="70216" rIns="140432" bIns="70216" rtlCol="0" anchor="ctr"/>
          <a:lstStyle/>
          <a:p>
            <a:pPr algn="ctr" defTabSz="702157"/>
            <a:endParaRPr lang="en-US" sz="2800" dirty="0">
              <a:solidFill>
                <a:prstClr val="white"/>
              </a:solidFill>
            </a:endParaRPr>
          </a:p>
        </p:txBody>
      </p:sp>
      <p:sp>
        <p:nvSpPr>
          <p:cNvPr id="4" name="Rectangle 3"/>
          <p:cNvSpPr/>
          <p:nvPr userDrawn="1"/>
        </p:nvSpPr>
        <p:spPr>
          <a:xfrm>
            <a:off x="0" y="0"/>
            <a:ext cx="14630400" cy="7315200"/>
          </a:xfrm>
          <a:prstGeom prst="rect">
            <a:avLst/>
          </a:prstGeom>
          <a:solidFill>
            <a:schemeClr val="bg1">
              <a:lumMod val="95000"/>
              <a:alpha val="30000"/>
            </a:schemeClr>
          </a:solidFill>
        </p:spPr>
        <p:style>
          <a:lnRef idx="1">
            <a:schemeClr val="accent1"/>
          </a:lnRef>
          <a:fillRef idx="3">
            <a:schemeClr val="accent1"/>
          </a:fillRef>
          <a:effectRef idx="2">
            <a:schemeClr val="accent1"/>
          </a:effectRef>
          <a:fontRef idx="minor">
            <a:schemeClr val="lt1"/>
          </a:fontRef>
        </p:style>
        <p:txBody>
          <a:bodyPr lIns="140437" tIns="70219" rIns="140437" bIns="70219" rtlCol="0" anchor="ctr"/>
          <a:lstStyle/>
          <a:p>
            <a:pPr algn="ctr" defTabSz="1404314"/>
            <a:endParaRPr lang="en-US" sz="2800" dirty="0">
              <a:solidFill>
                <a:prstClr val="white"/>
              </a:solidFill>
            </a:endParaRPr>
          </a:p>
        </p:txBody>
      </p:sp>
      <p:pic>
        <p:nvPicPr>
          <p:cNvPr id="11" name="Picture 10" descr="global.png"/>
          <p:cNvPicPr>
            <a:picLocks noChangeAspect="1"/>
          </p:cNvPicPr>
          <p:nvPr userDrawn="1"/>
        </p:nvPicPr>
        <p:blipFill rotWithShape="1">
          <a:blip r:embed="rId6" cstate="email">
            <a:extLst>
              <a:ext uri="{28A0092B-C50C-407E-A947-70E740481C1C}">
                <a14:useLocalDpi xmlns:a14="http://schemas.microsoft.com/office/drawing/2010/main"/>
              </a:ext>
            </a:extLst>
          </a:blip>
          <a:srcRect/>
          <a:stretch/>
        </p:blipFill>
        <p:spPr>
          <a:xfrm>
            <a:off x="7216067" y="5"/>
            <a:ext cx="7414344" cy="6834294"/>
          </a:xfrm>
          <a:prstGeom prst="rect">
            <a:avLst/>
          </a:prstGeom>
        </p:spPr>
      </p:pic>
      <p:sp>
        <p:nvSpPr>
          <p:cNvPr id="6" name="Rectangle 5"/>
          <p:cNvSpPr/>
          <p:nvPr userDrawn="1"/>
        </p:nvSpPr>
        <p:spPr>
          <a:xfrm>
            <a:off x="11959878" y="6841717"/>
            <a:ext cx="1788836" cy="280309"/>
          </a:xfrm>
          <a:prstGeom prst="rect">
            <a:avLst/>
          </a:prstGeom>
        </p:spPr>
        <p:txBody>
          <a:bodyPr wrap="none" lIns="140437" tIns="70219" rIns="140437" bIns="70219">
            <a:spAutoFit/>
          </a:bodyPr>
          <a:lstStyle/>
          <a:p>
            <a:pPr algn="ctr" defTabSz="1404314">
              <a:defRPr/>
            </a:pPr>
            <a:r>
              <a:rPr lang="en-US" sz="900" dirty="0">
                <a:solidFill>
                  <a:prstClr val="white"/>
                </a:solidFill>
              </a:rPr>
              <a:t>PRIVILEGED AND CONFIDENTIAL</a:t>
            </a:r>
          </a:p>
        </p:txBody>
      </p:sp>
      <p:sp>
        <p:nvSpPr>
          <p:cNvPr id="5" name="Title 4"/>
          <p:cNvSpPr>
            <a:spLocks noGrp="1"/>
          </p:cNvSpPr>
          <p:nvPr>
            <p:ph type="title"/>
          </p:nvPr>
        </p:nvSpPr>
        <p:spPr/>
        <p:txBody>
          <a:bodyPr/>
          <a:lstStyle>
            <a:lvl1pP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88927606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7" Type="http://schemas.openxmlformats.org/officeDocument/2006/relationships/image" Target="../media/image2.emf"/><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oleObject" Target="../embeddings/oleObject1.bin"/><Relationship Id="rId5" Type="http://schemas.openxmlformats.org/officeDocument/2006/relationships/tags" Target="../tags/tag1.xml"/><Relationship Id="rId4" Type="http://schemas.openxmlformats.org/officeDocument/2006/relationships/vmlDrawing" Target="../drawings/vmlDrawing1.v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7" Type="http://schemas.openxmlformats.org/officeDocument/2006/relationships/image" Target="../media/image2.emf"/><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oleObject" Target="../embeddings/oleObject4.bin"/><Relationship Id="rId5" Type="http://schemas.openxmlformats.org/officeDocument/2006/relationships/tags" Target="../tags/tag4.xml"/><Relationship Id="rId4" Type="http://schemas.openxmlformats.org/officeDocument/2006/relationships/vmlDrawing" Target="../drawings/vmlDrawing4.v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78728" y="-145916"/>
            <a:ext cx="11501120" cy="430887"/>
          </a:xfrm>
          <a:prstGeom prst="rect">
            <a:avLst/>
          </a:prstGeom>
        </p:spPr>
        <p:txBody>
          <a:bodyPr wrap="square" lIns="0" tIns="0" rIns="0" bIns="0">
            <a:spAutoFit/>
          </a:bodyPr>
          <a:lstStyle>
            <a:lvl1pPr>
              <a:defRPr sz="2800" b="1" i="0">
                <a:solidFill>
                  <a:srgbClr val="0070C0"/>
                </a:solidFill>
                <a:latin typeface="Calibri"/>
                <a:cs typeface="Calibri"/>
              </a:defRPr>
            </a:lvl1pPr>
          </a:lstStyle>
          <a:p>
            <a:endParaRPr/>
          </a:p>
        </p:txBody>
      </p:sp>
      <p:sp>
        <p:nvSpPr>
          <p:cNvPr id="3" name="Holder 3"/>
          <p:cNvSpPr>
            <a:spLocks noGrp="1"/>
          </p:cNvSpPr>
          <p:nvPr>
            <p:ph type="body" idx="1"/>
          </p:nvPr>
        </p:nvSpPr>
        <p:spPr>
          <a:xfrm>
            <a:off x="4358386" y="2001500"/>
            <a:ext cx="5913628" cy="492443"/>
          </a:xfrm>
          <a:prstGeom prst="rect">
            <a:avLst/>
          </a:prstGeom>
        </p:spPr>
        <p:txBody>
          <a:bodyPr wrap="square" lIns="0" tIns="0" rIns="0" bIns="0">
            <a:spAutoFit/>
          </a:bodyPr>
          <a:lstStyle>
            <a:lvl1pPr>
              <a:defRPr sz="3200" b="0" i="0">
                <a:solidFill>
                  <a:srgbClr val="004BB7"/>
                </a:solidFill>
                <a:latin typeface="Calibri"/>
                <a:cs typeface="Calibri"/>
              </a:defRPr>
            </a:lvl1pPr>
          </a:lstStyle>
          <a:p>
            <a:endParaRPr/>
          </a:p>
        </p:txBody>
      </p:sp>
      <p:sp>
        <p:nvSpPr>
          <p:cNvPr id="4" name="Holder 4"/>
          <p:cNvSpPr>
            <a:spLocks noGrp="1"/>
          </p:cNvSpPr>
          <p:nvPr>
            <p:ph type="ftr" sz="quarter" idx="5"/>
          </p:nvPr>
        </p:nvSpPr>
        <p:spPr>
          <a:xfrm>
            <a:off x="4974336" y="6803136"/>
            <a:ext cx="4681728" cy="276999"/>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731521" y="6803136"/>
            <a:ext cx="3364992" cy="276999"/>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3/4/2020</a:t>
            </a:fld>
            <a:endParaRPr lang="en-US"/>
          </a:p>
        </p:txBody>
      </p:sp>
      <p:sp>
        <p:nvSpPr>
          <p:cNvPr id="6" name="Holder 6"/>
          <p:cNvSpPr>
            <a:spLocks noGrp="1"/>
          </p:cNvSpPr>
          <p:nvPr>
            <p:ph type="sldNum" sz="quarter" idx="7"/>
          </p:nvPr>
        </p:nvSpPr>
        <p:spPr>
          <a:xfrm>
            <a:off x="10533888" y="6803136"/>
            <a:ext cx="3364992" cy="276999"/>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91" r:id="rId6"/>
    <p:sldLayoutId id="2147483704" r:id="rId7"/>
  </p:sldLayoutIdLst>
  <mc:AlternateContent xmlns:mc="http://schemas.openxmlformats.org/markup-compatibility/2006" xmlns:p14="http://schemas.microsoft.com/office/powerpoint/2010/main">
    <mc:Choice Requires="p14">
      <p:transition p14:dur="0" advClick="0"/>
    </mc:Choice>
    <mc:Fallback xmlns="">
      <p:transition advClick="0"/>
    </mc:Fallback>
  </mc:AlternateContent>
  <p:txStyles>
    <p:titleStyle>
      <a:lvl1pPr>
        <a:defRPr>
          <a:latin typeface="+mj-lt"/>
          <a:ea typeface="+mj-ea"/>
          <a:cs typeface="+mj-cs"/>
        </a:defRPr>
      </a:lvl1pPr>
    </p:titleStyle>
    <p:bodyStyle>
      <a:lvl1pPr marL="0">
        <a:defRPr>
          <a:latin typeface="+mn-lt"/>
          <a:ea typeface="+mn-ea"/>
          <a:cs typeface="+mn-cs"/>
        </a:defRPr>
      </a:lvl1pPr>
      <a:lvl2pPr marL="457118">
        <a:defRPr>
          <a:latin typeface="+mn-lt"/>
          <a:ea typeface="+mn-ea"/>
          <a:cs typeface="+mn-cs"/>
        </a:defRPr>
      </a:lvl2pPr>
      <a:lvl3pPr marL="914234">
        <a:defRPr>
          <a:latin typeface="+mn-lt"/>
          <a:ea typeface="+mn-ea"/>
          <a:cs typeface="+mn-cs"/>
        </a:defRPr>
      </a:lvl3pPr>
      <a:lvl4pPr marL="1371352">
        <a:defRPr>
          <a:latin typeface="+mn-lt"/>
          <a:ea typeface="+mn-ea"/>
          <a:cs typeface="+mn-cs"/>
        </a:defRPr>
      </a:lvl4pPr>
      <a:lvl5pPr marL="1828469">
        <a:defRPr>
          <a:latin typeface="+mn-lt"/>
          <a:ea typeface="+mn-ea"/>
          <a:cs typeface="+mn-cs"/>
        </a:defRPr>
      </a:lvl5pPr>
      <a:lvl6pPr marL="2285586">
        <a:defRPr>
          <a:latin typeface="+mn-lt"/>
          <a:ea typeface="+mn-ea"/>
          <a:cs typeface="+mn-cs"/>
        </a:defRPr>
      </a:lvl6pPr>
      <a:lvl7pPr marL="2742703">
        <a:defRPr>
          <a:latin typeface="+mn-lt"/>
          <a:ea typeface="+mn-ea"/>
          <a:cs typeface="+mn-cs"/>
        </a:defRPr>
      </a:lvl7pPr>
      <a:lvl8pPr marL="3199822">
        <a:defRPr>
          <a:latin typeface="+mn-lt"/>
          <a:ea typeface="+mn-ea"/>
          <a:cs typeface="+mn-cs"/>
        </a:defRPr>
      </a:lvl8pPr>
      <a:lvl9pPr marL="3656938">
        <a:defRPr>
          <a:latin typeface="+mn-lt"/>
          <a:ea typeface="+mn-ea"/>
          <a:cs typeface="+mn-cs"/>
        </a:defRPr>
      </a:lvl9pPr>
    </p:bodyStyle>
    <p:otherStyle>
      <a:lvl1pPr marL="0">
        <a:defRPr>
          <a:latin typeface="+mn-lt"/>
          <a:ea typeface="+mn-ea"/>
          <a:cs typeface="+mn-cs"/>
        </a:defRPr>
      </a:lvl1pPr>
      <a:lvl2pPr marL="457118">
        <a:defRPr>
          <a:latin typeface="+mn-lt"/>
          <a:ea typeface="+mn-ea"/>
          <a:cs typeface="+mn-cs"/>
        </a:defRPr>
      </a:lvl2pPr>
      <a:lvl3pPr marL="914234">
        <a:defRPr>
          <a:latin typeface="+mn-lt"/>
          <a:ea typeface="+mn-ea"/>
          <a:cs typeface="+mn-cs"/>
        </a:defRPr>
      </a:lvl3pPr>
      <a:lvl4pPr marL="1371352">
        <a:defRPr>
          <a:latin typeface="+mn-lt"/>
          <a:ea typeface="+mn-ea"/>
          <a:cs typeface="+mn-cs"/>
        </a:defRPr>
      </a:lvl4pPr>
      <a:lvl5pPr marL="1828469">
        <a:defRPr>
          <a:latin typeface="+mn-lt"/>
          <a:ea typeface="+mn-ea"/>
          <a:cs typeface="+mn-cs"/>
        </a:defRPr>
      </a:lvl5pPr>
      <a:lvl6pPr marL="2285586">
        <a:defRPr>
          <a:latin typeface="+mn-lt"/>
          <a:ea typeface="+mn-ea"/>
          <a:cs typeface="+mn-cs"/>
        </a:defRPr>
      </a:lvl6pPr>
      <a:lvl7pPr marL="2742703">
        <a:defRPr>
          <a:latin typeface="+mn-lt"/>
          <a:ea typeface="+mn-ea"/>
          <a:cs typeface="+mn-cs"/>
        </a:defRPr>
      </a:lvl7pPr>
      <a:lvl8pPr marL="3199822">
        <a:defRPr>
          <a:latin typeface="+mn-lt"/>
          <a:ea typeface="+mn-ea"/>
          <a:cs typeface="+mn-cs"/>
        </a:defRPr>
      </a:lvl8pPr>
      <a:lvl9pPr marL="3656938">
        <a:defRPr>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custDataLst>
              <p:tags r:id="rId5"/>
            </p:custDataLst>
            <p:extLst>
              <p:ext uri="{D42A27DB-BD31-4B8C-83A1-F6EECF244321}">
                <p14:modId xmlns:p14="http://schemas.microsoft.com/office/powerpoint/2010/main" val="3208252007"/>
              </p:ext>
            </p:extLst>
          </p:nvPr>
        </p:nvGraphicFramePr>
        <p:xfrm>
          <a:off x="2550" y="2261"/>
          <a:ext cx="2539" cy="2257"/>
        </p:xfrm>
        <a:graphic>
          <a:graphicData uri="http://schemas.openxmlformats.org/presentationml/2006/ole">
            <mc:AlternateContent xmlns:mc="http://schemas.openxmlformats.org/markup-compatibility/2006">
              <mc:Choice xmlns:v="urn:schemas-microsoft-com:vml" Requires="v">
                <p:oleObj spid="_x0000_s10202"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2550" y="2261"/>
                        <a:ext cx="2539" cy="2257"/>
                      </a:xfrm>
                      <a:prstGeom prst="rect">
                        <a:avLst/>
                      </a:prstGeom>
                    </p:spPr>
                  </p:pic>
                </p:oleObj>
              </mc:Fallback>
            </mc:AlternateContent>
          </a:graphicData>
        </a:graphic>
      </p:graphicFrame>
      <p:sp>
        <p:nvSpPr>
          <p:cNvPr id="2" name="Title Placeholder 1"/>
          <p:cNvSpPr>
            <a:spLocks noGrp="1"/>
          </p:cNvSpPr>
          <p:nvPr>
            <p:ph type="title"/>
          </p:nvPr>
        </p:nvSpPr>
        <p:spPr>
          <a:xfrm>
            <a:off x="745496" y="246549"/>
            <a:ext cx="13153384" cy="697203"/>
          </a:xfrm>
          <a:prstGeom prst="rect">
            <a:avLst/>
          </a:prstGeom>
        </p:spPr>
        <p:txBody>
          <a:bodyPr vert="horz" lIns="0" tIns="70219" rIns="140437" bIns="70219" rtlCol="0" anchor="b" anchorCtr="0">
            <a:noAutofit/>
          </a:bodyPr>
          <a:lstStyle/>
          <a:p>
            <a:pPr lvl="0"/>
            <a:r>
              <a:rPr lang="en-US" dirty="0"/>
              <a:t>Click to edit Master title style</a:t>
            </a:r>
          </a:p>
        </p:txBody>
      </p:sp>
      <p:sp>
        <p:nvSpPr>
          <p:cNvPr id="3" name="Text Placeholder 2"/>
          <p:cNvSpPr>
            <a:spLocks noGrp="1"/>
          </p:cNvSpPr>
          <p:nvPr>
            <p:ph type="body" idx="1"/>
          </p:nvPr>
        </p:nvSpPr>
        <p:spPr>
          <a:xfrm>
            <a:off x="745498" y="1110829"/>
            <a:ext cx="13153384" cy="4541273"/>
          </a:xfrm>
          <a:prstGeom prst="rect">
            <a:avLst/>
          </a:prstGeom>
        </p:spPr>
        <p:txBody>
          <a:bodyPr vert="horz" lIns="0" tIns="70219" rIns="140437" bIns="70219"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Slide Number Placeholder 5"/>
          <p:cNvSpPr>
            <a:spLocks noGrp="1"/>
          </p:cNvSpPr>
          <p:nvPr>
            <p:ph type="sldNum" sz="quarter" idx="4"/>
          </p:nvPr>
        </p:nvSpPr>
        <p:spPr>
          <a:xfrm>
            <a:off x="13640838" y="6812214"/>
            <a:ext cx="699197" cy="389467"/>
          </a:xfrm>
          <a:prstGeom prst="rect">
            <a:avLst/>
          </a:prstGeom>
        </p:spPr>
        <p:txBody>
          <a:bodyPr vert="horz" lIns="140437" tIns="70219" rIns="140437" bIns="70219" rtlCol="0" anchor="ctr"/>
          <a:lstStyle>
            <a:lvl1pPr algn="r">
              <a:defRPr sz="1400">
                <a:solidFill>
                  <a:srgbClr val="898989"/>
                </a:solidFill>
              </a:defRPr>
            </a:lvl1pPr>
          </a:lstStyle>
          <a:p>
            <a:pPr defTabSz="1404314"/>
            <a:fld id="{3F4A6BC0-E7D6-FC4A-8ED5-12F638B14BE3}" type="slidenum">
              <a:rPr lang="en-US" smtClean="0"/>
              <a:pPr defTabSz="1404314"/>
              <a:t>‹#›</a:t>
            </a:fld>
            <a:endParaRPr lang="en-US" dirty="0"/>
          </a:p>
        </p:txBody>
      </p:sp>
    </p:spTree>
    <p:extLst>
      <p:ext uri="{BB962C8B-B14F-4D97-AF65-F5344CB8AC3E}">
        <p14:creationId xmlns:p14="http://schemas.microsoft.com/office/powerpoint/2010/main" val="648878645"/>
      </p:ext>
    </p:extLst>
  </p:cSld>
  <p:clrMap bg1="lt1" tx1="dk1" bg2="lt2" tx2="dk2" accent1="accent1" accent2="accent2" accent3="accent3" accent4="accent4" accent5="accent5" accent6="accent6" hlink="hlink" folHlink="folHlink"/>
  <p:sldLayoutIdLst>
    <p:sldLayoutId id="2147483667" r:id="rId1"/>
    <p:sldLayoutId id="2147483668" r:id="rId2"/>
  </p:sldLayoutIdLst>
  <mc:AlternateContent xmlns:mc="http://schemas.openxmlformats.org/markup-compatibility/2006" xmlns:p14="http://schemas.microsoft.com/office/powerpoint/2010/main">
    <mc:Choice Requires="p14">
      <p:transition p14:dur="0" advClick="0"/>
    </mc:Choice>
    <mc:Fallback xmlns="">
      <p:transition advClick="0"/>
    </mc:Fallback>
  </mc:AlternateContent>
  <p:hf hdr="0" dt="0"/>
  <p:txStyles>
    <p:titleStyle>
      <a:lvl1pPr algn="l" defTabSz="702187" rtl="0" eaLnBrk="1" latinLnBrk="0" hangingPunct="1">
        <a:lnSpc>
          <a:spcPct val="85000"/>
        </a:lnSpc>
        <a:spcBef>
          <a:spcPct val="0"/>
        </a:spcBef>
        <a:buNone/>
        <a:defRPr lang="en-US" sz="3700" b="0" i="0" kern="1200" dirty="0">
          <a:solidFill>
            <a:srgbClr val="09559F"/>
          </a:solidFill>
          <a:latin typeface="Calibri"/>
          <a:ea typeface="+mj-ea"/>
          <a:cs typeface="Calibri"/>
        </a:defRPr>
      </a:lvl1pPr>
    </p:titleStyle>
    <p:bodyStyle>
      <a:lvl1pPr marL="260883" indent="-260883" algn="l" defTabSz="702187" rtl="0" eaLnBrk="1" latinLnBrk="0" hangingPunct="1">
        <a:spcBef>
          <a:spcPts val="922"/>
        </a:spcBef>
        <a:buClr>
          <a:schemeClr val="tx2"/>
        </a:buClr>
        <a:buFont typeface="Arial"/>
        <a:buChar char="•"/>
        <a:defRPr sz="2800" b="0" i="0" kern="1200">
          <a:solidFill>
            <a:schemeClr val="tx1">
              <a:lumMod val="85000"/>
              <a:lumOff val="15000"/>
            </a:schemeClr>
          </a:solidFill>
          <a:latin typeface="Calibri"/>
          <a:ea typeface="+mn-ea"/>
          <a:cs typeface="Calibri"/>
        </a:defRPr>
      </a:lvl1pPr>
      <a:lvl2pPr marL="524203" indent="-263320" algn="l" defTabSz="702187" rtl="0" eaLnBrk="1" latinLnBrk="0" hangingPunct="1">
        <a:spcBef>
          <a:spcPts val="922"/>
        </a:spcBef>
        <a:buClr>
          <a:schemeClr val="tx2"/>
        </a:buClr>
        <a:buFont typeface="Arial"/>
        <a:buChar char="–"/>
        <a:tabLst>
          <a:tab pos="524203" algn="l"/>
        </a:tabLst>
        <a:defRPr sz="2400" b="0" i="0" kern="1200">
          <a:solidFill>
            <a:schemeClr val="tx1">
              <a:lumMod val="85000"/>
              <a:lumOff val="15000"/>
            </a:schemeClr>
          </a:solidFill>
          <a:latin typeface="Calibri"/>
          <a:ea typeface="+mn-ea"/>
          <a:cs typeface="Calibri"/>
        </a:defRPr>
      </a:lvl2pPr>
      <a:lvl3pPr marL="785082" indent="-260883" algn="l" defTabSz="702187" rtl="0" eaLnBrk="1" latinLnBrk="0" hangingPunct="1">
        <a:spcBef>
          <a:spcPts val="922"/>
        </a:spcBef>
        <a:buClr>
          <a:schemeClr val="tx2"/>
        </a:buClr>
        <a:buFont typeface="Arial"/>
        <a:buChar char="•"/>
        <a:defRPr sz="2200" b="0" i="0" kern="1200">
          <a:solidFill>
            <a:schemeClr val="tx1">
              <a:lumMod val="85000"/>
              <a:lumOff val="15000"/>
            </a:schemeClr>
          </a:solidFill>
          <a:latin typeface="Calibri"/>
          <a:ea typeface="+mn-ea"/>
          <a:cs typeface="Calibri"/>
        </a:defRPr>
      </a:lvl3pPr>
      <a:lvl4pPr marL="1141053" indent="-355969" algn="l" defTabSz="702187" rtl="0" eaLnBrk="1" latinLnBrk="0" hangingPunct="1">
        <a:spcBef>
          <a:spcPts val="922"/>
        </a:spcBef>
        <a:buClr>
          <a:schemeClr val="tx2"/>
        </a:buClr>
        <a:buFont typeface="Arial"/>
        <a:buChar char="–"/>
        <a:defRPr sz="1500" b="0" i="0" kern="1200">
          <a:solidFill>
            <a:schemeClr val="tx1">
              <a:lumMod val="85000"/>
              <a:lumOff val="15000"/>
            </a:schemeClr>
          </a:solidFill>
          <a:latin typeface="Calibri"/>
          <a:ea typeface="+mn-ea"/>
          <a:cs typeface="Calibri"/>
        </a:defRPr>
      </a:lvl4pPr>
      <a:lvl5pPr marL="3069626" indent="-260883" algn="l" defTabSz="702187" rtl="0" eaLnBrk="1" latinLnBrk="0" hangingPunct="1">
        <a:spcBef>
          <a:spcPct val="20000"/>
        </a:spcBef>
        <a:buFont typeface="Arial"/>
        <a:buChar char="»"/>
        <a:defRPr sz="2200" kern="1200">
          <a:solidFill>
            <a:schemeClr val="tx1"/>
          </a:solidFill>
          <a:latin typeface="+mn-lt"/>
          <a:ea typeface="+mn-ea"/>
          <a:cs typeface="+mn-cs"/>
        </a:defRPr>
      </a:lvl5pPr>
      <a:lvl6pPr marL="3862025" indent="-351093" algn="l" defTabSz="702187" rtl="0" eaLnBrk="1" latinLnBrk="0" hangingPunct="1">
        <a:spcBef>
          <a:spcPct val="20000"/>
        </a:spcBef>
        <a:buFont typeface="Arial"/>
        <a:buChar char="•"/>
        <a:defRPr sz="3100" kern="1200">
          <a:solidFill>
            <a:schemeClr val="tx1"/>
          </a:solidFill>
          <a:latin typeface="+mn-lt"/>
          <a:ea typeface="+mn-ea"/>
          <a:cs typeface="+mn-cs"/>
        </a:defRPr>
      </a:lvl6pPr>
      <a:lvl7pPr marL="4564210" indent="-351093" algn="l" defTabSz="702187" rtl="0" eaLnBrk="1" latinLnBrk="0" hangingPunct="1">
        <a:spcBef>
          <a:spcPct val="20000"/>
        </a:spcBef>
        <a:buFont typeface="Arial"/>
        <a:buChar char="•"/>
        <a:defRPr sz="3100" kern="1200">
          <a:solidFill>
            <a:schemeClr val="tx1"/>
          </a:solidFill>
          <a:latin typeface="+mn-lt"/>
          <a:ea typeface="+mn-ea"/>
          <a:cs typeface="+mn-cs"/>
        </a:defRPr>
      </a:lvl7pPr>
      <a:lvl8pPr marL="5266397" indent="-351093" algn="l" defTabSz="702187" rtl="0" eaLnBrk="1" latinLnBrk="0" hangingPunct="1">
        <a:spcBef>
          <a:spcPct val="20000"/>
        </a:spcBef>
        <a:buFont typeface="Arial"/>
        <a:buChar char="•"/>
        <a:defRPr sz="3100" kern="1200">
          <a:solidFill>
            <a:schemeClr val="tx1"/>
          </a:solidFill>
          <a:latin typeface="+mn-lt"/>
          <a:ea typeface="+mn-ea"/>
          <a:cs typeface="+mn-cs"/>
        </a:defRPr>
      </a:lvl8pPr>
      <a:lvl9pPr marL="5968582" indent="-351093" algn="l" defTabSz="702187" rtl="0" eaLnBrk="1" latinLnBrk="0" hangingPunct="1">
        <a:spcBef>
          <a:spcPct val="20000"/>
        </a:spcBef>
        <a:buFont typeface="Arial"/>
        <a:buChar char="•"/>
        <a:defRPr sz="3100" kern="1200">
          <a:solidFill>
            <a:schemeClr val="tx1"/>
          </a:solidFill>
          <a:latin typeface="+mn-lt"/>
          <a:ea typeface="+mn-ea"/>
          <a:cs typeface="+mn-cs"/>
        </a:defRPr>
      </a:lvl9pPr>
    </p:bodyStyle>
    <p:otherStyle>
      <a:defPPr>
        <a:defRPr lang="en-US"/>
      </a:defPPr>
      <a:lvl1pPr marL="0" algn="l" defTabSz="702187" rtl="0" eaLnBrk="1" latinLnBrk="0" hangingPunct="1">
        <a:defRPr sz="2800" kern="1200">
          <a:solidFill>
            <a:schemeClr val="tx1"/>
          </a:solidFill>
          <a:latin typeface="+mn-lt"/>
          <a:ea typeface="+mn-ea"/>
          <a:cs typeface="+mn-cs"/>
        </a:defRPr>
      </a:lvl1pPr>
      <a:lvl2pPr marL="702187" algn="l" defTabSz="702187" rtl="0" eaLnBrk="1" latinLnBrk="0" hangingPunct="1">
        <a:defRPr sz="2800" kern="1200">
          <a:solidFill>
            <a:schemeClr val="tx1"/>
          </a:solidFill>
          <a:latin typeface="+mn-lt"/>
          <a:ea typeface="+mn-ea"/>
          <a:cs typeface="+mn-cs"/>
        </a:defRPr>
      </a:lvl2pPr>
      <a:lvl3pPr marL="1404372" algn="l" defTabSz="702187" rtl="0" eaLnBrk="1" latinLnBrk="0" hangingPunct="1">
        <a:defRPr sz="2800" kern="1200">
          <a:solidFill>
            <a:schemeClr val="tx1"/>
          </a:solidFill>
          <a:latin typeface="+mn-lt"/>
          <a:ea typeface="+mn-ea"/>
          <a:cs typeface="+mn-cs"/>
        </a:defRPr>
      </a:lvl3pPr>
      <a:lvl4pPr marL="2106559" algn="l" defTabSz="702187" rtl="0" eaLnBrk="1" latinLnBrk="0" hangingPunct="1">
        <a:defRPr sz="2800" kern="1200">
          <a:solidFill>
            <a:schemeClr val="tx1"/>
          </a:solidFill>
          <a:latin typeface="+mn-lt"/>
          <a:ea typeface="+mn-ea"/>
          <a:cs typeface="+mn-cs"/>
        </a:defRPr>
      </a:lvl4pPr>
      <a:lvl5pPr marL="2808745" algn="l" defTabSz="702187" rtl="0" eaLnBrk="1" latinLnBrk="0" hangingPunct="1">
        <a:defRPr sz="2800" kern="1200">
          <a:solidFill>
            <a:schemeClr val="tx1"/>
          </a:solidFill>
          <a:latin typeface="+mn-lt"/>
          <a:ea typeface="+mn-ea"/>
          <a:cs typeface="+mn-cs"/>
        </a:defRPr>
      </a:lvl5pPr>
      <a:lvl6pPr marL="3510931" algn="l" defTabSz="702187" rtl="0" eaLnBrk="1" latinLnBrk="0" hangingPunct="1">
        <a:defRPr sz="2800" kern="1200">
          <a:solidFill>
            <a:schemeClr val="tx1"/>
          </a:solidFill>
          <a:latin typeface="+mn-lt"/>
          <a:ea typeface="+mn-ea"/>
          <a:cs typeface="+mn-cs"/>
        </a:defRPr>
      </a:lvl6pPr>
      <a:lvl7pPr marL="4213117" algn="l" defTabSz="702187" rtl="0" eaLnBrk="1" latinLnBrk="0" hangingPunct="1">
        <a:defRPr sz="2800" kern="1200">
          <a:solidFill>
            <a:schemeClr val="tx1"/>
          </a:solidFill>
          <a:latin typeface="+mn-lt"/>
          <a:ea typeface="+mn-ea"/>
          <a:cs typeface="+mn-cs"/>
        </a:defRPr>
      </a:lvl7pPr>
      <a:lvl8pPr marL="4915303" algn="l" defTabSz="702187" rtl="0" eaLnBrk="1" latinLnBrk="0" hangingPunct="1">
        <a:defRPr sz="2800" kern="1200">
          <a:solidFill>
            <a:schemeClr val="tx1"/>
          </a:solidFill>
          <a:latin typeface="+mn-lt"/>
          <a:ea typeface="+mn-ea"/>
          <a:cs typeface="+mn-cs"/>
        </a:defRPr>
      </a:lvl8pPr>
      <a:lvl9pPr marL="5617490" algn="l" defTabSz="702187" rtl="0" eaLnBrk="1" latinLnBrk="0" hangingPunct="1">
        <a:defRPr sz="2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492" userDrawn="1">
          <p15:clr>
            <a:srgbClr val="F26B43"/>
          </p15:clr>
        </p15:guide>
        <p15:guide id="4" pos="288" userDrawn="1">
          <p15:clr>
            <a:srgbClr val="F26B43"/>
          </p15:clr>
        </p15:guide>
        <p15:guide id="6" orient="horz" pos="2964" userDrawn="1">
          <p15:clr>
            <a:srgbClr val="F26B43"/>
          </p15:clr>
        </p15:guide>
        <p15:guide id="8" pos="5472" userDrawn="1">
          <p15:clr>
            <a:srgbClr val="F26B43"/>
          </p15:clr>
        </p15:guide>
        <p15:guide id="11" orient="horz" pos="444" userDrawn="1">
          <p15:clr>
            <a:srgbClr val="F26B43"/>
          </p15:clr>
        </p15:guide>
        <p15:guide id="12" orient="horz" pos="3012"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custDataLst>
              <p:tags r:id="rId5"/>
            </p:custDataLst>
            <p:extLst>
              <p:ext uri="{D42A27DB-BD31-4B8C-83A1-F6EECF244321}">
                <p14:modId xmlns:p14="http://schemas.microsoft.com/office/powerpoint/2010/main" val="2470247899"/>
              </p:ext>
            </p:extLst>
          </p:nvPr>
        </p:nvGraphicFramePr>
        <p:xfrm>
          <a:off x="2550" y="2261"/>
          <a:ext cx="2539" cy="2257"/>
        </p:xfrm>
        <a:graphic>
          <a:graphicData uri="http://schemas.openxmlformats.org/presentationml/2006/ole">
            <mc:AlternateContent xmlns:mc="http://schemas.openxmlformats.org/markup-compatibility/2006">
              <mc:Choice xmlns:v="urn:schemas-microsoft-com:vml" Requires="v">
                <p:oleObj spid="_x0000_s13264"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2550" y="2261"/>
                        <a:ext cx="2539" cy="2257"/>
                      </a:xfrm>
                      <a:prstGeom prst="rect">
                        <a:avLst/>
                      </a:prstGeom>
                    </p:spPr>
                  </p:pic>
                </p:oleObj>
              </mc:Fallback>
            </mc:AlternateContent>
          </a:graphicData>
        </a:graphic>
      </p:graphicFrame>
      <p:sp>
        <p:nvSpPr>
          <p:cNvPr id="2" name="Title Placeholder 1"/>
          <p:cNvSpPr>
            <a:spLocks noGrp="1"/>
          </p:cNvSpPr>
          <p:nvPr>
            <p:ph type="title"/>
          </p:nvPr>
        </p:nvSpPr>
        <p:spPr>
          <a:xfrm>
            <a:off x="745496" y="246549"/>
            <a:ext cx="13153384" cy="697203"/>
          </a:xfrm>
          <a:prstGeom prst="rect">
            <a:avLst/>
          </a:prstGeom>
        </p:spPr>
        <p:txBody>
          <a:bodyPr vert="horz" lIns="0" tIns="70219" rIns="140437" bIns="70219" rtlCol="0" anchor="b" anchorCtr="0">
            <a:noAutofit/>
          </a:bodyPr>
          <a:lstStyle/>
          <a:p>
            <a:pPr lvl="0"/>
            <a:r>
              <a:rPr lang="en-US" dirty="0"/>
              <a:t>Click to edit Master title style</a:t>
            </a:r>
          </a:p>
        </p:txBody>
      </p:sp>
      <p:sp>
        <p:nvSpPr>
          <p:cNvPr id="3" name="Text Placeholder 2"/>
          <p:cNvSpPr>
            <a:spLocks noGrp="1"/>
          </p:cNvSpPr>
          <p:nvPr>
            <p:ph type="body" idx="1"/>
          </p:nvPr>
        </p:nvSpPr>
        <p:spPr>
          <a:xfrm>
            <a:off x="745498" y="1110829"/>
            <a:ext cx="13153384" cy="4541273"/>
          </a:xfrm>
          <a:prstGeom prst="rect">
            <a:avLst/>
          </a:prstGeom>
        </p:spPr>
        <p:txBody>
          <a:bodyPr vert="horz" lIns="0" tIns="70219" rIns="140437" bIns="70219"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Slide Number Placeholder 5"/>
          <p:cNvSpPr>
            <a:spLocks noGrp="1"/>
          </p:cNvSpPr>
          <p:nvPr>
            <p:ph type="sldNum" sz="quarter" idx="4"/>
          </p:nvPr>
        </p:nvSpPr>
        <p:spPr>
          <a:xfrm>
            <a:off x="13640838" y="6812214"/>
            <a:ext cx="699197" cy="389467"/>
          </a:xfrm>
          <a:prstGeom prst="rect">
            <a:avLst/>
          </a:prstGeom>
        </p:spPr>
        <p:txBody>
          <a:bodyPr vert="horz" lIns="140437" tIns="70219" rIns="140437" bIns="70219" rtlCol="0" anchor="ctr"/>
          <a:lstStyle>
            <a:lvl1pPr algn="r">
              <a:defRPr sz="1400">
                <a:solidFill>
                  <a:srgbClr val="898989"/>
                </a:solidFill>
              </a:defRPr>
            </a:lvl1pPr>
          </a:lstStyle>
          <a:p>
            <a:pPr defTabSz="1404314"/>
            <a:fld id="{3F4A6BC0-E7D6-FC4A-8ED5-12F638B14BE3}" type="slidenum">
              <a:rPr lang="en-US" smtClean="0"/>
              <a:pPr defTabSz="1404314"/>
              <a:t>‹#›</a:t>
            </a:fld>
            <a:endParaRPr lang="en-US" dirty="0"/>
          </a:p>
        </p:txBody>
      </p:sp>
    </p:spTree>
    <p:extLst>
      <p:ext uri="{BB962C8B-B14F-4D97-AF65-F5344CB8AC3E}">
        <p14:creationId xmlns:p14="http://schemas.microsoft.com/office/powerpoint/2010/main" val="3968687325"/>
      </p:ext>
    </p:extLst>
  </p:cSld>
  <p:clrMap bg1="lt1" tx1="dk1" bg2="lt2" tx2="dk2" accent1="accent1" accent2="accent2" accent3="accent3" accent4="accent4" accent5="accent5" accent6="accent6" hlink="hlink" folHlink="folHlink"/>
  <p:sldLayoutIdLst>
    <p:sldLayoutId id="2147483672" r:id="rId1"/>
    <p:sldLayoutId id="2147483673" r:id="rId2"/>
  </p:sldLayoutIdLst>
  <mc:AlternateContent xmlns:mc="http://schemas.openxmlformats.org/markup-compatibility/2006" xmlns:p14="http://schemas.microsoft.com/office/powerpoint/2010/main">
    <mc:Choice Requires="p14">
      <p:transition p14:dur="0" advClick="0"/>
    </mc:Choice>
    <mc:Fallback xmlns="">
      <p:transition advClick="0"/>
    </mc:Fallback>
  </mc:AlternateContent>
  <p:hf hdr="0" dt="0"/>
  <p:txStyles>
    <p:titleStyle>
      <a:lvl1pPr algn="l" defTabSz="702187" rtl="0" eaLnBrk="1" latinLnBrk="0" hangingPunct="1">
        <a:lnSpc>
          <a:spcPct val="85000"/>
        </a:lnSpc>
        <a:spcBef>
          <a:spcPct val="0"/>
        </a:spcBef>
        <a:buNone/>
        <a:defRPr lang="en-US" sz="3700" b="0" i="0" kern="1200" dirty="0">
          <a:solidFill>
            <a:srgbClr val="09559F"/>
          </a:solidFill>
          <a:latin typeface="Calibri"/>
          <a:ea typeface="+mj-ea"/>
          <a:cs typeface="Calibri"/>
        </a:defRPr>
      </a:lvl1pPr>
    </p:titleStyle>
    <p:bodyStyle>
      <a:lvl1pPr marL="260883" indent="-260883" algn="l" defTabSz="702187" rtl="0" eaLnBrk="1" latinLnBrk="0" hangingPunct="1">
        <a:spcBef>
          <a:spcPts val="922"/>
        </a:spcBef>
        <a:buClr>
          <a:schemeClr val="tx2"/>
        </a:buClr>
        <a:buFont typeface="Arial"/>
        <a:buChar char="•"/>
        <a:defRPr sz="2800" b="0" i="0" kern="1200">
          <a:solidFill>
            <a:schemeClr val="tx1">
              <a:lumMod val="85000"/>
              <a:lumOff val="15000"/>
            </a:schemeClr>
          </a:solidFill>
          <a:latin typeface="Calibri"/>
          <a:ea typeface="+mn-ea"/>
          <a:cs typeface="Calibri"/>
        </a:defRPr>
      </a:lvl1pPr>
      <a:lvl2pPr marL="524203" indent="-263320" algn="l" defTabSz="702187" rtl="0" eaLnBrk="1" latinLnBrk="0" hangingPunct="1">
        <a:spcBef>
          <a:spcPts val="922"/>
        </a:spcBef>
        <a:buClr>
          <a:schemeClr val="tx2"/>
        </a:buClr>
        <a:buFont typeface="Arial"/>
        <a:buChar char="–"/>
        <a:tabLst>
          <a:tab pos="524203" algn="l"/>
        </a:tabLst>
        <a:defRPr sz="2400" b="0" i="0" kern="1200">
          <a:solidFill>
            <a:schemeClr val="tx1">
              <a:lumMod val="85000"/>
              <a:lumOff val="15000"/>
            </a:schemeClr>
          </a:solidFill>
          <a:latin typeface="Calibri"/>
          <a:ea typeface="+mn-ea"/>
          <a:cs typeface="Calibri"/>
        </a:defRPr>
      </a:lvl2pPr>
      <a:lvl3pPr marL="785082" indent="-260883" algn="l" defTabSz="702187" rtl="0" eaLnBrk="1" latinLnBrk="0" hangingPunct="1">
        <a:spcBef>
          <a:spcPts val="922"/>
        </a:spcBef>
        <a:buClr>
          <a:schemeClr val="tx2"/>
        </a:buClr>
        <a:buFont typeface="Arial"/>
        <a:buChar char="•"/>
        <a:defRPr sz="2200" b="0" i="0" kern="1200">
          <a:solidFill>
            <a:schemeClr val="tx1">
              <a:lumMod val="85000"/>
              <a:lumOff val="15000"/>
            </a:schemeClr>
          </a:solidFill>
          <a:latin typeface="Calibri"/>
          <a:ea typeface="+mn-ea"/>
          <a:cs typeface="Calibri"/>
        </a:defRPr>
      </a:lvl3pPr>
      <a:lvl4pPr marL="1141053" indent="-355969" algn="l" defTabSz="702187" rtl="0" eaLnBrk="1" latinLnBrk="0" hangingPunct="1">
        <a:spcBef>
          <a:spcPts val="922"/>
        </a:spcBef>
        <a:buClr>
          <a:schemeClr val="tx2"/>
        </a:buClr>
        <a:buFont typeface="Arial"/>
        <a:buChar char="–"/>
        <a:defRPr sz="1500" b="0" i="0" kern="1200">
          <a:solidFill>
            <a:schemeClr val="tx1">
              <a:lumMod val="85000"/>
              <a:lumOff val="15000"/>
            </a:schemeClr>
          </a:solidFill>
          <a:latin typeface="Calibri"/>
          <a:ea typeface="+mn-ea"/>
          <a:cs typeface="Calibri"/>
        </a:defRPr>
      </a:lvl4pPr>
      <a:lvl5pPr marL="3069626" indent="-260883" algn="l" defTabSz="702187" rtl="0" eaLnBrk="1" latinLnBrk="0" hangingPunct="1">
        <a:spcBef>
          <a:spcPct val="20000"/>
        </a:spcBef>
        <a:buFont typeface="Arial"/>
        <a:buChar char="»"/>
        <a:defRPr sz="2200" kern="1200">
          <a:solidFill>
            <a:schemeClr val="tx1"/>
          </a:solidFill>
          <a:latin typeface="+mn-lt"/>
          <a:ea typeface="+mn-ea"/>
          <a:cs typeface="+mn-cs"/>
        </a:defRPr>
      </a:lvl5pPr>
      <a:lvl6pPr marL="3862025" indent="-351093" algn="l" defTabSz="702187" rtl="0" eaLnBrk="1" latinLnBrk="0" hangingPunct="1">
        <a:spcBef>
          <a:spcPct val="20000"/>
        </a:spcBef>
        <a:buFont typeface="Arial"/>
        <a:buChar char="•"/>
        <a:defRPr sz="3100" kern="1200">
          <a:solidFill>
            <a:schemeClr val="tx1"/>
          </a:solidFill>
          <a:latin typeface="+mn-lt"/>
          <a:ea typeface="+mn-ea"/>
          <a:cs typeface="+mn-cs"/>
        </a:defRPr>
      </a:lvl6pPr>
      <a:lvl7pPr marL="4564210" indent="-351093" algn="l" defTabSz="702187" rtl="0" eaLnBrk="1" latinLnBrk="0" hangingPunct="1">
        <a:spcBef>
          <a:spcPct val="20000"/>
        </a:spcBef>
        <a:buFont typeface="Arial"/>
        <a:buChar char="•"/>
        <a:defRPr sz="3100" kern="1200">
          <a:solidFill>
            <a:schemeClr val="tx1"/>
          </a:solidFill>
          <a:latin typeface="+mn-lt"/>
          <a:ea typeface="+mn-ea"/>
          <a:cs typeface="+mn-cs"/>
        </a:defRPr>
      </a:lvl7pPr>
      <a:lvl8pPr marL="5266397" indent="-351093" algn="l" defTabSz="702187" rtl="0" eaLnBrk="1" latinLnBrk="0" hangingPunct="1">
        <a:spcBef>
          <a:spcPct val="20000"/>
        </a:spcBef>
        <a:buFont typeface="Arial"/>
        <a:buChar char="•"/>
        <a:defRPr sz="3100" kern="1200">
          <a:solidFill>
            <a:schemeClr val="tx1"/>
          </a:solidFill>
          <a:latin typeface="+mn-lt"/>
          <a:ea typeface="+mn-ea"/>
          <a:cs typeface="+mn-cs"/>
        </a:defRPr>
      </a:lvl8pPr>
      <a:lvl9pPr marL="5968582" indent="-351093" algn="l" defTabSz="702187" rtl="0" eaLnBrk="1" latinLnBrk="0" hangingPunct="1">
        <a:spcBef>
          <a:spcPct val="20000"/>
        </a:spcBef>
        <a:buFont typeface="Arial"/>
        <a:buChar char="•"/>
        <a:defRPr sz="3100" kern="1200">
          <a:solidFill>
            <a:schemeClr val="tx1"/>
          </a:solidFill>
          <a:latin typeface="+mn-lt"/>
          <a:ea typeface="+mn-ea"/>
          <a:cs typeface="+mn-cs"/>
        </a:defRPr>
      </a:lvl9pPr>
    </p:bodyStyle>
    <p:otherStyle>
      <a:defPPr>
        <a:defRPr lang="en-US"/>
      </a:defPPr>
      <a:lvl1pPr marL="0" algn="l" defTabSz="702187" rtl="0" eaLnBrk="1" latinLnBrk="0" hangingPunct="1">
        <a:defRPr sz="2800" kern="1200">
          <a:solidFill>
            <a:schemeClr val="tx1"/>
          </a:solidFill>
          <a:latin typeface="+mn-lt"/>
          <a:ea typeface="+mn-ea"/>
          <a:cs typeface="+mn-cs"/>
        </a:defRPr>
      </a:lvl1pPr>
      <a:lvl2pPr marL="702187" algn="l" defTabSz="702187" rtl="0" eaLnBrk="1" latinLnBrk="0" hangingPunct="1">
        <a:defRPr sz="2800" kern="1200">
          <a:solidFill>
            <a:schemeClr val="tx1"/>
          </a:solidFill>
          <a:latin typeface="+mn-lt"/>
          <a:ea typeface="+mn-ea"/>
          <a:cs typeface="+mn-cs"/>
        </a:defRPr>
      </a:lvl2pPr>
      <a:lvl3pPr marL="1404372" algn="l" defTabSz="702187" rtl="0" eaLnBrk="1" latinLnBrk="0" hangingPunct="1">
        <a:defRPr sz="2800" kern="1200">
          <a:solidFill>
            <a:schemeClr val="tx1"/>
          </a:solidFill>
          <a:latin typeface="+mn-lt"/>
          <a:ea typeface="+mn-ea"/>
          <a:cs typeface="+mn-cs"/>
        </a:defRPr>
      </a:lvl3pPr>
      <a:lvl4pPr marL="2106559" algn="l" defTabSz="702187" rtl="0" eaLnBrk="1" latinLnBrk="0" hangingPunct="1">
        <a:defRPr sz="2800" kern="1200">
          <a:solidFill>
            <a:schemeClr val="tx1"/>
          </a:solidFill>
          <a:latin typeface="+mn-lt"/>
          <a:ea typeface="+mn-ea"/>
          <a:cs typeface="+mn-cs"/>
        </a:defRPr>
      </a:lvl4pPr>
      <a:lvl5pPr marL="2808745" algn="l" defTabSz="702187" rtl="0" eaLnBrk="1" latinLnBrk="0" hangingPunct="1">
        <a:defRPr sz="2800" kern="1200">
          <a:solidFill>
            <a:schemeClr val="tx1"/>
          </a:solidFill>
          <a:latin typeface="+mn-lt"/>
          <a:ea typeface="+mn-ea"/>
          <a:cs typeface="+mn-cs"/>
        </a:defRPr>
      </a:lvl5pPr>
      <a:lvl6pPr marL="3510931" algn="l" defTabSz="702187" rtl="0" eaLnBrk="1" latinLnBrk="0" hangingPunct="1">
        <a:defRPr sz="2800" kern="1200">
          <a:solidFill>
            <a:schemeClr val="tx1"/>
          </a:solidFill>
          <a:latin typeface="+mn-lt"/>
          <a:ea typeface="+mn-ea"/>
          <a:cs typeface="+mn-cs"/>
        </a:defRPr>
      </a:lvl6pPr>
      <a:lvl7pPr marL="4213117" algn="l" defTabSz="702187" rtl="0" eaLnBrk="1" latinLnBrk="0" hangingPunct="1">
        <a:defRPr sz="2800" kern="1200">
          <a:solidFill>
            <a:schemeClr val="tx1"/>
          </a:solidFill>
          <a:latin typeface="+mn-lt"/>
          <a:ea typeface="+mn-ea"/>
          <a:cs typeface="+mn-cs"/>
        </a:defRPr>
      </a:lvl7pPr>
      <a:lvl8pPr marL="4915303" algn="l" defTabSz="702187" rtl="0" eaLnBrk="1" latinLnBrk="0" hangingPunct="1">
        <a:defRPr sz="2800" kern="1200">
          <a:solidFill>
            <a:schemeClr val="tx1"/>
          </a:solidFill>
          <a:latin typeface="+mn-lt"/>
          <a:ea typeface="+mn-ea"/>
          <a:cs typeface="+mn-cs"/>
        </a:defRPr>
      </a:lvl8pPr>
      <a:lvl9pPr marL="5617490" algn="l" defTabSz="702187" rtl="0" eaLnBrk="1" latinLnBrk="0" hangingPunct="1">
        <a:defRPr sz="2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492" userDrawn="1">
          <p15:clr>
            <a:srgbClr val="F26B43"/>
          </p15:clr>
        </p15:guide>
        <p15:guide id="4" pos="288" userDrawn="1">
          <p15:clr>
            <a:srgbClr val="F26B43"/>
          </p15:clr>
        </p15:guide>
        <p15:guide id="6" orient="horz" pos="2964" userDrawn="1">
          <p15:clr>
            <a:srgbClr val="F26B43"/>
          </p15:clr>
        </p15:guide>
        <p15:guide id="8" pos="5472" userDrawn="1">
          <p15:clr>
            <a:srgbClr val="F26B43"/>
          </p15:clr>
        </p15:guide>
        <p15:guide id="11" orient="horz" pos="444" userDrawn="1">
          <p15:clr>
            <a:srgbClr val="F26B43"/>
          </p15:clr>
        </p15:guide>
        <p15:guide id="12" orient="horz" pos="3012"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8.jpeg"/><Relationship Id="rId7"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7.jpg"/></Relationships>
</file>

<file path=ppt/slides/_rels/slide3.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image" Target="../media/image8.jpe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8.jpe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8.jpe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picture containing glass, food&#10;&#10;Description automatically generated">
            <a:extLst>
              <a:ext uri="{FF2B5EF4-FFF2-40B4-BE49-F238E27FC236}">
                <a16:creationId xmlns:a16="http://schemas.microsoft.com/office/drawing/2014/main" id="{A323DEA4-3524-3643-A51C-7126265C4A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05400" y="0"/>
            <a:ext cx="9525000" cy="7315200"/>
          </a:xfrm>
          <a:prstGeom prst="rect">
            <a:avLst/>
          </a:prstGeom>
          <a:effectLst>
            <a:outerShdw dist="50800" sx="1000" sy="1000" algn="ctr" rotWithShape="0">
              <a:srgbClr val="000000"/>
            </a:outerShdw>
          </a:effectLst>
        </p:spPr>
      </p:pic>
      <p:sp>
        <p:nvSpPr>
          <p:cNvPr id="3" name="object 3"/>
          <p:cNvSpPr/>
          <p:nvPr/>
        </p:nvSpPr>
        <p:spPr>
          <a:xfrm>
            <a:off x="0" y="0"/>
            <a:ext cx="5617210" cy="7315200"/>
          </a:xfrm>
          <a:custGeom>
            <a:avLst/>
            <a:gdLst/>
            <a:ahLst/>
            <a:cxnLst/>
            <a:rect l="l" t="t" r="r" b="b"/>
            <a:pathLst>
              <a:path w="5617210" h="7315200">
                <a:moveTo>
                  <a:pt x="5617028" y="7315199"/>
                </a:moveTo>
                <a:lnTo>
                  <a:pt x="5617028" y="0"/>
                </a:lnTo>
                <a:lnTo>
                  <a:pt x="0" y="0"/>
                </a:lnTo>
                <a:lnTo>
                  <a:pt x="0" y="7315199"/>
                </a:lnTo>
                <a:lnTo>
                  <a:pt x="5617028" y="7315199"/>
                </a:lnTo>
                <a:close/>
              </a:path>
            </a:pathLst>
          </a:custGeom>
          <a:solidFill>
            <a:srgbClr val="000000"/>
          </a:solidFill>
        </p:spPr>
        <p:txBody>
          <a:bodyPr wrap="square" lIns="0" tIns="0" rIns="0" bIns="0" rtlCol="0"/>
          <a:lstStyle/>
          <a:p>
            <a:endParaRPr dirty="0"/>
          </a:p>
        </p:txBody>
      </p:sp>
      <p:sp>
        <p:nvSpPr>
          <p:cNvPr id="6" name="object 6"/>
          <p:cNvSpPr txBox="1"/>
          <p:nvPr/>
        </p:nvSpPr>
        <p:spPr>
          <a:xfrm>
            <a:off x="685799" y="3475630"/>
            <a:ext cx="5913121" cy="825865"/>
          </a:xfrm>
          <a:prstGeom prst="rect">
            <a:avLst/>
          </a:prstGeom>
        </p:spPr>
        <p:txBody>
          <a:bodyPr vert="horz" wrap="square" lIns="0" tIns="12698" rIns="0" bIns="0" rtlCol="0">
            <a:spAutoFit/>
          </a:bodyPr>
          <a:lstStyle/>
          <a:p>
            <a:pPr marL="12698">
              <a:spcBef>
                <a:spcPts val="100"/>
              </a:spcBef>
            </a:pPr>
            <a:r>
              <a:rPr lang="en-US" sz="2400" spc="-5" dirty="0">
                <a:solidFill>
                  <a:srgbClr val="FFFFFF"/>
                </a:solidFill>
                <a:latin typeface="Roboto" panose="02000000000000000000" pitchFamily="2" charset="0"/>
                <a:ea typeface="Roboto" panose="02000000000000000000" pitchFamily="2" charset="0"/>
                <a:cs typeface="Roboto" panose="02000000000000000000" pitchFamily="2" charset="0"/>
              </a:rPr>
              <a:t>Presenter: </a:t>
            </a:r>
          </a:p>
          <a:p>
            <a:pPr marL="12698">
              <a:spcBef>
                <a:spcPts val="100"/>
              </a:spcBef>
            </a:pPr>
            <a:endParaRPr lang="en-US" sz="2800" spc="-5" dirty="0">
              <a:solidFill>
                <a:srgbClr val="FFFFFF"/>
              </a:solidFill>
              <a:latin typeface="Roboto" panose="02000000000000000000" pitchFamily="2" charset="0"/>
              <a:ea typeface="Roboto" panose="02000000000000000000" pitchFamily="2" charset="0"/>
              <a:cs typeface="Roboto" panose="02000000000000000000" pitchFamily="2" charset="0"/>
            </a:endParaRPr>
          </a:p>
        </p:txBody>
      </p:sp>
      <p:sp>
        <p:nvSpPr>
          <p:cNvPr id="7" name="object 7"/>
          <p:cNvSpPr/>
          <p:nvPr/>
        </p:nvSpPr>
        <p:spPr>
          <a:xfrm>
            <a:off x="762000" y="2700709"/>
            <a:ext cx="546736" cy="0"/>
          </a:xfrm>
          <a:custGeom>
            <a:avLst/>
            <a:gdLst/>
            <a:ahLst/>
            <a:cxnLst/>
            <a:rect l="l" t="t" r="r" b="b"/>
            <a:pathLst>
              <a:path w="546735">
                <a:moveTo>
                  <a:pt x="0" y="0"/>
                </a:moveTo>
                <a:lnTo>
                  <a:pt x="546144" y="0"/>
                </a:lnTo>
              </a:path>
            </a:pathLst>
          </a:custGeom>
          <a:ln w="52251">
            <a:solidFill>
              <a:srgbClr val="F59E01"/>
            </a:solidFill>
          </a:ln>
        </p:spPr>
        <p:txBody>
          <a:bodyPr wrap="square" lIns="0" tIns="0" rIns="0" bIns="0" rtlCol="0"/>
          <a:lstStyle/>
          <a:p>
            <a:endParaRPr/>
          </a:p>
        </p:txBody>
      </p:sp>
      <p:sp>
        <p:nvSpPr>
          <p:cNvPr id="9" name="object 6"/>
          <p:cNvSpPr txBox="1"/>
          <p:nvPr/>
        </p:nvSpPr>
        <p:spPr>
          <a:xfrm>
            <a:off x="662353" y="3463594"/>
            <a:ext cx="5913121" cy="2051842"/>
          </a:xfrm>
          <a:prstGeom prst="rect">
            <a:avLst/>
          </a:prstGeom>
        </p:spPr>
        <p:txBody>
          <a:bodyPr vert="horz" wrap="square" lIns="0" tIns="12698" rIns="0" bIns="0" rtlCol="0">
            <a:spAutoFit/>
          </a:bodyPr>
          <a:lstStyle/>
          <a:p>
            <a:pPr marL="12698">
              <a:spcBef>
                <a:spcPts val="100"/>
              </a:spcBef>
            </a:pPr>
            <a:endParaRPr lang="en-US" sz="2800" spc="-5" dirty="0">
              <a:solidFill>
                <a:srgbClr val="FFFFFF"/>
              </a:solidFill>
              <a:latin typeface="Roboto" panose="02000000000000000000" pitchFamily="2" charset="0"/>
              <a:ea typeface="Roboto" panose="02000000000000000000" pitchFamily="2" charset="0"/>
              <a:cs typeface="Roboto" panose="02000000000000000000" pitchFamily="2" charset="0"/>
            </a:endParaRPr>
          </a:p>
          <a:p>
            <a:pPr marL="469898" indent="-457200">
              <a:spcBef>
                <a:spcPts val="100"/>
              </a:spcBef>
              <a:buFont typeface="Arial" panose="020B0604020202020204" pitchFamily="34" charset="0"/>
              <a:buChar char="•"/>
            </a:pPr>
            <a:r>
              <a:rPr lang="en-US" sz="2800" spc="-5" dirty="0">
                <a:solidFill>
                  <a:srgbClr val="FFFFFF"/>
                </a:solidFill>
                <a:latin typeface="Roboto" panose="02000000000000000000" pitchFamily="2" charset="0"/>
                <a:ea typeface="Roboto" panose="02000000000000000000" pitchFamily="2" charset="0"/>
                <a:cs typeface="Roboto" panose="02000000000000000000" pitchFamily="2" charset="0"/>
              </a:rPr>
              <a:t>Sabrina Purvis </a:t>
            </a:r>
          </a:p>
          <a:p>
            <a:pPr marL="469898" indent="-457200">
              <a:spcBef>
                <a:spcPts val="100"/>
              </a:spcBef>
              <a:buFont typeface="Arial" panose="020B0604020202020204" pitchFamily="34" charset="0"/>
              <a:buChar char="•"/>
            </a:pPr>
            <a:r>
              <a:rPr lang="en-US" sz="2800" spc="-5" dirty="0">
                <a:solidFill>
                  <a:srgbClr val="FFFFFF"/>
                </a:solidFill>
                <a:latin typeface="Roboto" panose="02000000000000000000" pitchFamily="2" charset="0"/>
                <a:ea typeface="Roboto" panose="02000000000000000000" pitchFamily="2" charset="0"/>
                <a:cs typeface="Roboto" panose="02000000000000000000" pitchFamily="2" charset="0"/>
              </a:rPr>
              <a:t>Senthil Kumar</a:t>
            </a:r>
          </a:p>
          <a:p>
            <a:pPr marL="469898" indent="-457200">
              <a:spcBef>
                <a:spcPts val="100"/>
              </a:spcBef>
              <a:buFont typeface="Arial" panose="020B0604020202020204" pitchFamily="34" charset="0"/>
              <a:buChar char="•"/>
            </a:pPr>
            <a:r>
              <a:rPr lang="en-US" sz="2800" spc="-5" dirty="0">
                <a:solidFill>
                  <a:srgbClr val="FFFFFF"/>
                </a:solidFill>
                <a:latin typeface="Roboto" panose="02000000000000000000" pitchFamily="2" charset="0"/>
                <a:ea typeface="Roboto" panose="02000000000000000000" pitchFamily="2" charset="0"/>
                <a:cs typeface="Roboto" panose="02000000000000000000" pitchFamily="2" charset="0"/>
              </a:rPr>
              <a:t>Akbar </a:t>
            </a:r>
            <a:r>
              <a:rPr lang="en-US" sz="2800" spc="-5" dirty="0" err="1">
                <a:solidFill>
                  <a:srgbClr val="FFFFFF"/>
                </a:solidFill>
                <a:latin typeface="Roboto" panose="02000000000000000000" pitchFamily="2" charset="0"/>
                <a:ea typeface="Roboto" panose="02000000000000000000" pitchFamily="2" charset="0"/>
                <a:cs typeface="Roboto" panose="02000000000000000000" pitchFamily="2" charset="0"/>
              </a:rPr>
              <a:t>Thobani</a:t>
            </a:r>
            <a:endParaRPr sz="2800" dirty="0">
              <a:latin typeface="Roboto" panose="02000000000000000000" pitchFamily="2" charset="0"/>
              <a:ea typeface="Roboto" panose="02000000000000000000" pitchFamily="2" charset="0"/>
              <a:cs typeface="Roboto" panose="02000000000000000000" pitchFamily="2" charset="0"/>
            </a:endParaRPr>
          </a:p>
          <a:p>
            <a:pPr marL="12698">
              <a:spcBef>
                <a:spcPts val="10"/>
              </a:spcBef>
            </a:pPr>
            <a:endParaRPr dirty="0">
              <a:latin typeface="Roboto" panose="02000000000000000000" pitchFamily="2" charset="0"/>
              <a:ea typeface="Roboto" panose="02000000000000000000" pitchFamily="2" charset="0"/>
              <a:cs typeface="Roboto" panose="02000000000000000000" pitchFamily="2" charset="0"/>
            </a:endParaRPr>
          </a:p>
        </p:txBody>
      </p:sp>
      <p:sp>
        <p:nvSpPr>
          <p:cNvPr id="8" name="TextBox 7">
            <a:extLst>
              <a:ext uri="{FF2B5EF4-FFF2-40B4-BE49-F238E27FC236}">
                <a16:creationId xmlns:a16="http://schemas.microsoft.com/office/drawing/2014/main" id="{4845762A-E456-6B45-AF01-78E3FA0F442A}"/>
              </a:ext>
            </a:extLst>
          </p:cNvPr>
          <p:cNvSpPr txBox="1"/>
          <p:nvPr/>
        </p:nvSpPr>
        <p:spPr>
          <a:xfrm>
            <a:off x="7315200" y="51137"/>
            <a:ext cx="4619150" cy="1015663"/>
          </a:xfrm>
          <a:prstGeom prst="rect">
            <a:avLst/>
          </a:prstGeom>
          <a:noFill/>
        </p:spPr>
        <p:txBody>
          <a:bodyPr wrap="none" rtlCol="0">
            <a:spAutoFit/>
          </a:bodyPr>
          <a:lstStyle/>
          <a:p>
            <a:r>
              <a:rPr lang="en-US" sz="6000" dirty="0">
                <a:solidFill>
                  <a:schemeClr val="bg1"/>
                </a:solidFill>
              </a:rPr>
              <a:t>Beer Analytics</a:t>
            </a:r>
          </a:p>
        </p:txBody>
      </p:sp>
      <p:sp>
        <p:nvSpPr>
          <p:cNvPr id="2" name="TextBox 1"/>
          <p:cNvSpPr txBox="1"/>
          <p:nvPr/>
        </p:nvSpPr>
        <p:spPr>
          <a:xfrm>
            <a:off x="457200" y="328135"/>
            <a:ext cx="4419600" cy="646331"/>
          </a:xfrm>
          <a:prstGeom prst="rect">
            <a:avLst/>
          </a:prstGeom>
          <a:noFill/>
        </p:spPr>
        <p:txBody>
          <a:bodyPr wrap="square" rtlCol="0">
            <a:spAutoFit/>
          </a:bodyPr>
          <a:lstStyle/>
          <a:p>
            <a:pPr algn="ctr"/>
            <a:r>
              <a:rPr lang="en-US" sz="3600" dirty="0">
                <a:solidFill>
                  <a:schemeClr val="bg1"/>
                </a:solidFill>
              </a:rPr>
              <a:t>Hops and Dreams</a:t>
            </a:r>
          </a:p>
        </p:txBody>
      </p:sp>
    </p:spTree>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1575" y="-1"/>
            <a:ext cx="14665124" cy="7391401"/>
          </a:xfrm>
          <a:prstGeom prst="rect">
            <a:avLst/>
          </a:prstGeom>
        </p:spPr>
      </p:pic>
      <p:sp>
        <p:nvSpPr>
          <p:cNvPr id="88" name="Title 1">
            <a:extLst>
              <a:ext uri="{FF2B5EF4-FFF2-40B4-BE49-F238E27FC236}">
                <a16:creationId xmlns:a16="http://schemas.microsoft.com/office/drawing/2014/main" id="{AEE651BF-9AE9-4E0D-A467-DC7D9CA3DB20}"/>
              </a:ext>
            </a:extLst>
          </p:cNvPr>
          <p:cNvSpPr txBox="1">
            <a:spLocks/>
          </p:cNvSpPr>
          <p:nvPr/>
        </p:nvSpPr>
        <p:spPr>
          <a:xfrm>
            <a:off x="26719" y="37605"/>
            <a:ext cx="12516678" cy="619737"/>
          </a:xfrm>
          <a:prstGeom prst="rect">
            <a:avLst/>
          </a:prstGeom>
          <a:noFill/>
          <a:ln>
            <a:noFill/>
          </a:ln>
        </p:spPr>
        <p:txBody>
          <a:bodyPr vert="horz" wrap="square" lIns="86680" tIns="43342" rIns="86680" bIns="43342" numCol="1" rtlCol="0" anchor="ctr" anchorCtr="0" compatLnSpc="1">
            <a:prstTxWarp prst="textNoShape">
              <a:avLst/>
            </a:prstTxWarp>
            <a:noAutofit/>
          </a:bodyPr>
          <a:lstStyle>
            <a:lvl1pPr algn="r" defTabSz="457133" rtl="0" eaLnBrk="1" latinLnBrk="0" hangingPunct="1">
              <a:spcBef>
                <a:spcPct val="0"/>
              </a:spcBef>
              <a:buNone/>
              <a:defRPr sz="2800" b="0" i="0" kern="1200">
                <a:solidFill>
                  <a:schemeClr val="bg1"/>
                </a:solidFill>
                <a:latin typeface="Calibri"/>
                <a:ea typeface="+mj-ea"/>
                <a:cs typeface="Calibri"/>
              </a:defRPr>
            </a:lvl1pPr>
          </a:lstStyle>
          <a:p>
            <a:pPr algn="l" defTabSz="1155663" fontAlgn="base">
              <a:lnSpc>
                <a:spcPct val="95000"/>
              </a:lnSpc>
              <a:spcAft>
                <a:spcPct val="0"/>
              </a:spcAft>
            </a:pPr>
            <a:r>
              <a:rPr lang="en-US" b="1" dirty="0">
                <a:solidFill>
                  <a:schemeClr val="tx2"/>
                </a:solidFill>
                <a:latin typeface="TT Norms Medium" panose="02000803030000020003" pitchFamily="50" charset="0"/>
              </a:rPr>
              <a:t>Further Dive into ABV and its influence</a:t>
            </a:r>
          </a:p>
        </p:txBody>
      </p:sp>
      <p:sp>
        <p:nvSpPr>
          <p:cNvPr id="8" name="Rectangle 7">
            <a:extLst>
              <a:ext uri="{FF2B5EF4-FFF2-40B4-BE49-F238E27FC236}">
                <a16:creationId xmlns:a16="http://schemas.microsoft.com/office/drawing/2014/main" id="{0C6D7A31-0F9B-D648-A7D4-965C14FC3D73}"/>
              </a:ext>
            </a:extLst>
          </p:cNvPr>
          <p:cNvSpPr/>
          <p:nvPr/>
        </p:nvSpPr>
        <p:spPr>
          <a:xfrm>
            <a:off x="228600" y="2667000"/>
            <a:ext cx="3886200" cy="2308324"/>
          </a:xfrm>
          <a:prstGeom prst="rect">
            <a:avLst/>
          </a:prstGeom>
        </p:spPr>
        <p:txBody>
          <a:bodyPr wrap="square">
            <a:spAutoFit/>
          </a:bodyPr>
          <a:lstStyle/>
          <a:p>
            <a:r>
              <a:rPr lang="en-US" dirty="0" smtClean="0"/>
              <a:t>66.55</a:t>
            </a:r>
            <a:r>
              <a:rPr lang="en-US" dirty="0"/>
              <a:t>% </a:t>
            </a:r>
            <a:r>
              <a:rPr lang="en-US" dirty="0" smtClean="0"/>
              <a:t>variation </a:t>
            </a:r>
            <a:r>
              <a:rPr lang="en-US" dirty="0"/>
              <a:t>in the IBU of craft beers </a:t>
            </a:r>
            <a:r>
              <a:rPr lang="en-US" dirty="0" smtClean="0"/>
              <a:t>explained </a:t>
            </a:r>
            <a:r>
              <a:rPr lang="en-US" dirty="0"/>
              <a:t>by </a:t>
            </a:r>
            <a:r>
              <a:rPr lang="en-US" dirty="0" smtClean="0"/>
              <a:t>ABV</a:t>
            </a:r>
            <a:endParaRPr lang="en-US" dirty="0"/>
          </a:p>
          <a:p>
            <a:endParaRPr lang="en-US" dirty="0"/>
          </a:p>
          <a:p>
            <a:r>
              <a:rPr lang="en-US" dirty="0"/>
              <a:t>F</a:t>
            </a:r>
            <a:r>
              <a:rPr lang="en-US" dirty="0" smtClean="0"/>
              <a:t>or </a:t>
            </a:r>
            <a:r>
              <a:rPr lang="en-US" dirty="0"/>
              <a:t>every 10 point increase in the IBU value, there is an increase of .34% units in the </a:t>
            </a:r>
            <a:r>
              <a:rPr lang="en-US" dirty="0" smtClean="0"/>
              <a:t>ABV</a:t>
            </a:r>
            <a:endParaRPr lang="en-US" dirty="0"/>
          </a:p>
          <a:p>
            <a:endParaRPr lang="en-US" dirty="0"/>
          </a:p>
          <a:p>
            <a:r>
              <a:rPr lang="en-US" dirty="0" smtClean="0"/>
              <a:t>Note:  40</a:t>
            </a:r>
            <a:r>
              <a:rPr lang="en-US" dirty="0"/>
              <a:t>% of the IBU data is missing. </a:t>
            </a:r>
          </a:p>
        </p:txBody>
      </p:sp>
      <p:pic>
        <p:nvPicPr>
          <p:cNvPr id="3" name="Picture 2"/>
          <p:cNvPicPr>
            <a:picLocks noChangeAspect="1"/>
          </p:cNvPicPr>
          <p:nvPr/>
        </p:nvPicPr>
        <p:blipFill>
          <a:blip r:embed="rId3"/>
          <a:stretch>
            <a:fillRect/>
          </a:stretch>
        </p:blipFill>
        <p:spPr>
          <a:xfrm>
            <a:off x="5105400" y="914400"/>
            <a:ext cx="8273368" cy="5932311"/>
          </a:xfrm>
          <a:prstGeom prst="rect">
            <a:avLst/>
          </a:prstGeom>
        </p:spPr>
      </p:pic>
    </p:spTree>
    <p:extLst>
      <p:ext uri="{BB962C8B-B14F-4D97-AF65-F5344CB8AC3E}">
        <p14:creationId xmlns:p14="http://schemas.microsoft.com/office/powerpoint/2010/main" val="374054988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1575" y="-1"/>
            <a:ext cx="14665124" cy="7391401"/>
          </a:xfrm>
          <a:prstGeom prst="rect">
            <a:avLst/>
          </a:prstGeom>
        </p:spPr>
      </p:pic>
      <p:sp>
        <p:nvSpPr>
          <p:cNvPr id="88" name="Title 1">
            <a:extLst>
              <a:ext uri="{FF2B5EF4-FFF2-40B4-BE49-F238E27FC236}">
                <a16:creationId xmlns:a16="http://schemas.microsoft.com/office/drawing/2014/main" id="{AEE651BF-9AE9-4E0D-A467-DC7D9CA3DB20}"/>
              </a:ext>
            </a:extLst>
          </p:cNvPr>
          <p:cNvSpPr txBox="1">
            <a:spLocks/>
          </p:cNvSpPr>
          <p:nvPr/>
        </p:nvSpPr>
        <p:spPr>
          <a:xfrm>
            <a:off x="26719" y="37605"/>
            <a:ext cx="12516678" cy="619737"/>
          </a:xfrm>
          <a:prstGeom prst="rect">
            <a:avLst/>
          </a:prstGeom>
          <a:noFill/>
          <a:ln>
            <a:noFill/>
          </a:ln>
        </p:spPr>
        <p:txBody>
          <a:bodyPr vert="horz" wrap="square" lIns="86680" tIns="43342" rIns="86680" bIns="43342" numCol="1" rtlCol="0" anchor="ctr" anchorCtr="0" compatLnSpc="1">
            <a:prstTxWarp prst="textNoShape">
              <a:avLst/>
            </a:prstTxWarp>
            <a:noAutofit/>
          </a:bodyPr>
          <a:lstStyle>
            <a:lvl1pPr algn="r" defTabSz="457133" rtl="0" eaLnBrk="1" latinLnBrk="0" hangingPunct="1">
              <a:spcBef>
                <a:spcPct val="0"/>
              </a:spcBef>
              <a:buNone/>
              <a:defRPr sz="2800" b="0" i="0" kern="1200">
                <a:solidFill>
                  <a:schemeClr val="bg1"/>
                </a:solidFill>
                <a:latin typeface="Calibri"/>
                <a:ea typeface="+mj-ea"/>
                <a:cs typeface="Calibri"/>
              </a:defRPr>
            </a:lvl1pPr>
          </a:lstStyle>
          <a:p>
            <a:pPr algn="l" defTabSz="1155663" fontAlgn="base">
              <a:lnSpc>
                <a:spcPct val="95000"/>
              </a:lnSpc>
              <a:spcAft>
                <a:spcPct val="0"/>
              </a:spcAft>
            </a:pPr>
            <a:r>
              <a:rPr lang="en-US" b="1" dirty="0">
                <a:solidFill>
                  <a:schemeClr val="tx2"/>
                </a:solidFill>
                <a:latin typeface="TT Norms Medium" panose="02000803030000020003" pitchFamily="50" charset="0"/>
              </a:rPr>
              <a:t>Understanding </a:t>
            </a:r>
            <a:r>
              <a:rPr lang="en-US" b="1" dirty="0" smtClean="0">
                <a:solidFill>
                  <a:schemeClr val="tx2"/>
                </a:solidFill>
                <a:latin typeface="TT Norms Medium" panose="02000803030000020003" pitchFamily="50" charset="0"/>
              </a:rPr>
              <a:t>How Style Matters</a:t>
            </a:r>
            <a:endParaRPr lang="en-US" b="1" dirty="0">
              <a:solidFill>
                <a:schemeClr val="tx2"/>
              </a:solidFill>
              <a:latin typeface="TT Norms Medium" panose="02000803030000020003" pitchFamily="50" charset="0"/>
            </a:endParaRPr>
          </a:p>
        </p:txBody>
      </p:sp>
      <p:sp>
        <p:nvSpPr>
          <p:cNvPr id="5" name="Rectangle 4">
            <a:extLst>
              <a:ext uri="{FF2B5EF4-FFF2-40B4-BE49-F238E27FC236}">
                <a16:creationId xmlns:a16="http://schemas.microsoft.com/office/drawing/2014/main" id="{D2AA725A-2C82-EA42-9C2B-9870BCE6F4C9}"/>
              </a:ext>
            </a:extLst>
          </p:cNvPr>
          <p:cNvSpPr/>
          <p:nvPr/>
        </p:nvSpPr>
        <p:spPr>
          <a:xfrm>
            <a:off x="26719" y="832371"/>
            <a:ext cx="14043562" cy="369332"/>
          </a:xfrm>
          <a:prstGeom prst="rect">
            <a:avLst/>
          </a:prstGeom>
        </p:spPr>
        <p:txBody>
          <a:bodyPr wrap="square">
            <a:spAutoFit/>
          </a:bodyPr>
          <a:lstStyle/>
          <a:p>
            <a:pPr marL="285750" marR="0">
              <a:spcBef>
                <a:spcPts val="0"/>
              </a:spcBef>
              <a:spcAft>
                <a:spcPts val="0"/>
              </a:spcAft>
            </a:pPr>
            <a:r>
              <a:rPr lang="en-US" dirty="0">
                <a:latin typeface="Arial" panose="020B0604020202020204" pitchFamily="34" charset="0"/>
                <a:ea typeface="Calibri" panose="020F0502020204030204" pitchFamily="34" charset="0"/>
                <a:cs typeface="Times New Roman" panose="02020603050405020304" pitchFamily="18" charset="0"/>
              </a:rPr>
              <a:t>Relationally, IBU and ABV matter to each other when determining the </a:t>
            </a:r>
            <a:r>
              <a:rPr lang="en-US" dirty="0" smtClean="0">
                <a:latin typeface="Arial" panose="020B0604020202020204" pitchFamily="34" charset="0"/>
                <a:ea typeface="Calibri" panose="020F0502020204030204" pitchFamily="34" charset="0"/>
                <a:cs typeface="Times New Roman" panose="02020603050405020304" pitchFamily="18" charset="0"/>
              </a:rPr>
              <a:t>style </a:t>
            </a:r>
            <a:r>
              <a:rPr lang="en-US" dirty="0">
                <a:latin typeface="Arial" panose="020B0604020202020204" pitchFamily="34" charset="0"/>
                <a:ea typeface="Calibri" panose="020F0502020204030204" pitchFamily="34" charset="0"/>
                <a:cs typeface="Times New Roman" panose="02020603050405020304" pitchFamily="18" charset="0"/>
              </a:rPr>
              <a:t>of beer you plan to produce (IPA vs standard Ales)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174160110"/>
              </p:ext>
            </p:extLst>
          </p:nvPr>
        </p:nvGraphicFramePr>
        <p:xfrm>
          <a:off x="1740877" y="2572933"/>
          <a:ext cx="9753600" cy="741680"/>
        </p:xfrm>
        <a:graphic>
          <a:graphicData uri="http://schemas.openxmlformats.org/drawingml/2006/table">
            <a:tbl>
              <a:tblPr firstRow="1" bandRow="1">
                <a:tableStyleId>{5C22544A-7EE6-4342-B048-85BDC9FD1C3A}</a:tableStyleId>
              </a:tblPr>
              <a:tblGrid>
                <a:gridCol w="2438400">
                  <a:extLst>
                    <a:ext uri="{9D8B030D-6E8A-4147-A177-3AD203B41FA5}">
                      <a16:colId xmlns:a16="http://schemas.microsoft.com/office/drawing/2014/main" val="1975201265"/>
                    </a:ext>
                  </a:extLst>
                </a:gridCol>
                <a:gridCol w="2438400">
                  <a:extLst>
                    <a:ext uri="{9D8B030D-6E8A-4147-A177-3AD203B41FA5}">
                      <a16:colId xmlns:a16="http://schemas.microsoft.com/office/drawing/2014/main" val="75783322"/>
                    </a:ext>
                  </a:extLst>
                </a:gridCol>
                <a:gridCol w="2438400">
                  <a:extLst>
                    <a:ext uri="{9D8B030D-6E8A-4147-A177-3AD203B41FA5}">
                      <a16:colId xmlns:a16="http://schemas.microsoft.com/office/drawing/2014/main" val="1798267010"/>
                    </a:ext>
                  </a:extLst>
                </a:gridCol>
                <a:gridCol w="2438400">
                  <a:extLst>
                    <a:ext uri="{9D8B030D-6E8A-4147-A177-3AD203B41FA5}">
                      <a16:colId xmlns:a16="http://schemas.microsoft.com/office/drawing/2014/main" val="2444537753"/>
                    </a:ext>
                  </a:extLst>
                </a:gridCol>
              </a:tblGrid>
              <a:tr h="370840">
                <a:tc>
                  <a:txBody>
                    <a:bodyPr/>
                    <a:lstStyle/>
                    <a:p>
                      <a:r>
                        <a:rPr lang="en-US" dirty="0" smtClean="0"/>
                        <a:t>Type of Beer</a:t>
                      </a:r>
                      <a:endParaRPr lang="en-US" dirty="0"/>
                    </a:p>
                  </a:txBody>
                  <a:tcPr/>
                </a:tc>
                <a:tc>
                  <a:txBody>
                    <a:bodyPr/>
                    <a:lstStyle/>
                    <a:p>
                      <a:r>
                        <a:rPr lang="en-US" dirty="0" smtClean="0"/>
                        <a:t>Accuracy</a:t>
                      </a:r>
                      <a:endParaRPr lang="en-US" dirty="0"/>
                    </a:p>
                  </a:txBody>
                  <a:tcPr/>
                </a:tc>
                <a:tc>
                  <a:txBody>
                    <a:bodyPr/>
                    <a:lstStyle/>
                    <a:p>
                      <a:r>
                        <a:rPr lang="en-US" dirty="0" smtClean="0"/>
                        <a:t>Sensitivity</a:t>
                      </a:r>
                      <a:endParaRPr lang="en-US" dirty="0"/>
                    </a:p>
                  </a:txBody>
                  <a:tcPr/>
                </a:tc>
                <a:tc>
                  <a:txBody>
                    <a:bodyPr/>
                    <a:lstStyle/>
                    <a:p>
                      <a:r>
                        <a:rPr lang="en-US" dirty="0" smtClean="0"/>
                        <a:t>Specificity</a:t>
                      </a:r>
                      <a:endParaRPr lang="en-US" dirty="0"/>
                    </a:p>
                  </a:txBody>
                  <a:tcPr/>
                </a:tc>
                <a:extLst>
                  <a:ext uri="{0D108BD9-81ED-4DB2-BD59-A6C34878D82A}">
                    <a16:rowId xmlns:a16="http://schemas.microsoft.com/office/drawing/2014/main" val="1985338717"/>
                  </a:ext>
                </a:extLst>
              </a:tr>
              <a:tr h="370840">
                <a:tc>
                  <a:txBody>
                    <a:bodyPr/>
                    <a:lstStyle/>
                    <a:p>
                      <a:r>
                        <a:rPr lang="en-US" dirty="0" smtClean="0"/>
                        <a:t>IPA / Other Ales</a:t>
                      </a:r>
                      <a:endParaRPr lang="en-US" dirty="0"/>
                    </a:p>
                  </a:txBody>
                  <a:tcPr/>
                </a:tc>
                <a:tc>
                  <a:txBody>
                    <a:bodyPr/>
                    <a:lstStyle/>
                    <a:p>
                      <a:r>
                        <a:rPr lang="en-US" dirty="0" smtClean="0"/>
                        <a:t>90.00%</a:t>
                      </a:r>
                      <a:endParaRPr lang="en-US" dirty="0"/>
                    </a:p>
                  </a:txBody>
                  <a:tcPr/>
                </a:tc>
                <a:tc>
                  <a:txBody>
                    <a:bodyPr/>
                    <a:lstStyle/>
                    <a:p>
                      <a:r>
                        <a:rPr lang="en-US" dirty="0" smtClean="0"/>
                        <a:t>86.21%</a:t>
                      </a:r>
                      <a:endParaRPr lang="en-US" dirty="0"/>
                    </a:p>
                  </a:txBody>
                  <a:tcPr/>
                </a:tc>
                <a:tc>
                  <a:txBody>
                    <a:bodyPr/>
                    <a:lstStyle/>
                    <a:p>
                      <a:r>
                        <a:rPr lang="en-US" dirty="0" smtClean="0"/>
                        <a:t>92.86%</a:t>
                      </a:r>
                      <a:endParaRPr lang="en-US" dirty="0"/>
                    </a:p>
                  </a:txBody>
                  <a:tcPr/>
                </a:tc>
                <a:extLst>
                  <a:ext uri="{0D108BD9-81ED-4DB2-BD59-A6C34878D82A}">
                    <a16:rowId xmlns:a16="http://schemas.microsoft.com/office/drawing/2014/main" val="1383683970"/>
                  </a:ext>
                </a:extLst>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2285082917"/>
              </p:ext>
            </p:extLst>
          </p:nvPr>
        </p:nvGraphicFramePr>
        <p:xfrm>
          <a:off x="1740877" y="4319997"/>
          <a:ext cx="9753600" cy="1483360"/>
        </p:xfrm>
        <a:graphic>
          <a:graphicData uri="http://schemas.openxmlformats.org/drawingml/2006/table">
            <a:tbl>
              <a:tblPr firstRow="1" bandRow="1">
                <a:tableStyleId>{5C22544A-7EE6-4342-B048-85BDC9FD1C3A}</a:tableStyleId>
              </a:tblPr>
              <a:tblGrid>
                <a:gridCol w="2438400">
                  <a:extLst>
                    <a:ext uri="{9D8B030D-6E8A-4147-A177-3AD203B41FA5}">
                      <a16:colId xmlns:a16="http://schemas.microsoft.com/office/drawing/2014/main" val="1975201265"/>
                    </a:ext>
                  </a:extLst>
                </a:gridCol>
                <a:gridCol w="2438400">
                  <a:extLst>
                    <a:ext uri="{9D8B030D-6E8A-4147-A177-3AD203B41FA5}">
                      <a16:colId xmlns:a16="http://schemas.microsoft.com/office/drawing/2014/main" val="75783322"/>
                    </a:ext>
                  </a:extLst>
                </a:gridCol>
                <a:gridCol w="2438400">
                  <a:extLst>
                    <a:ext uri="{9D8B030D-6E8A-4147-A177-3AD203B41FA5}">
                      <a16:colId xmlns:a16="http://schemas.microsoft.com/office/drawing/2014/main" val="1798267010"/>
                    </a:ext>
                  </a:extLst>
                </a:gridCol>
                <a:gridCol w="2438400">
                  <a:extLst>
                    <a:ext uri="{9D8B030D-6E8A-4147-A177-3AD203B41FA5}">
                      <a16:colId xmlns:a16="http://schemas.microsoft.com/office/drawing/2014/main" val="2444537753"/>
                    </a:ext>
                  </a:extLst>
                </a:gridCol>
              </a:tblGrid>
              <a:tr h="370840">
                <a:tc>
                  <a:txBody>
                    <a:bodyPr/>
                    <a:lstStyle/>
                    <a:p>
                      <a:r>
                        <a:rPr lang="en-US" dirty="0" smtClean="0"/>
                        <a:t>Type of Beer</a:t>
                      </a:r>
                      <a:endParaRPr lang="en-US" dirty="0"/>
                    </a:p>
                  </a:txBody>
                  <a:tcPr/>
                </a:tc>
                <a:tc>
                  <a:txBody>
                    <a:bodyPr/>
                    <a:lstStyle/>
                    <a:p>
                      <a:r>
                        <a:rPr lang="en-US" dirty="0" smtClean="0"/>
                        <a:t>Balanced Accuracy</a:t>
                      </a:r>
                      <a:endParaRPr lang="en-US" dirty="0"/>
                    </a:p>
                  </a:txBody>
                  <a:tcPr/>
                </a:tc>
                <a:tc>
                  <a:txBody>
                    <a:bodyPr/>
                    <a:lstStyle/>
                    <a:p>
                      <a:r>
                        <a:rPr lang="en-US" dirty="0" smtClean="0"/>
                        <a:t>Sensitivity</a:t>
                      </a:r>
                      <a:endParaRPr lang="en-US" dirty="0"/>
                    </a:p>
                  </a:txBody>
                  <a:tcPr/>
                </a:tc>
                <a:tc>
                  <a:txBody>
                    <a:bodyPr/>
                    <a:lstStyle/>
                    <a:p>
                      <a:r>
                        <a:rPr lang="en-US" dirty="0" smtClean="0"/>
                        <a:t>Specificity</a:t>
                      </a:r>
                      <a:endParaRPr lang="en-US" dirty="0"/>
                    </a:p>
                  </a:txBody>
                  <a:tcPr/>
                </a:tc>
                <a:extLst>
                  <a:ext uri="{0D108BD9-81ED-4DB2-BD59-A6C34878D82A}">
                    <a16:rowId xmlns:a16="http://schemas.microsoft.com/office/drawing/2014/main" val="1985338717"/>
                  </a:ext>
                </a:extLst>
              </a:tr>
              <a:tr h="370840">
                <a:tc>
                  <a:txBody>
                    <a:bodyPr/>
                    <a:lstStyle/>
                    <a:p>
                      <a:r>
                        <a:rPr lang="en-US" dirty="0" smtClean="0"/>
                        <a:t>IPA</a:t>
                      </a:r>
                      <a:endParaRPr lang="en-US" dirty="0"/>
                    </a:p>
                  </a:txBody>
                  <a:tcPr/>
                </a:tc>
                <a:tc>
                  <a:txBody>
                    <a:bodyPr/>
                    <a:lstStyle/>
                    <a:p>
                      <a:r>
                        <a:rPr lang="en-US" dirty="0" smtClean="0"/>
                        <a:t>86.84%</a:t>
                      </a:r>
                      <a:endParaRPr lang="en-US" dirty="0"/>
                    </a:p>
                  </a:txBody>
                  <a:tcPr/>
                </a:tc>
                <a:tc>
                  <a:txBody>
                    <a:bodyPr/>
                    <a:lstStyle/>
                    <a:p>
                      <a:r>
                        <a:rPr lang="en-US" dirty="0" smtClean="0"/>
                        <a:t>83.90%</a:t>
                      </a:r>
                      <a:endParaRPr lang="en-US" dirty="0"/>
                    </a:p>
                  </a:txBody>
                  <a:tcPr/>
                </a:tc>
                <a:tc>
                  <a:txBody>
                    <a:bodyPr/>
                    <a:lstStyle/>
                    <a:p>
                      <a:r>
                        <a:rPr lang="en-US" dirty="0" smtClean="0"/>
                        <a:t>89.79%</a:t>
                      </a:r>
                      <a:endParaRPr lang="en-US" dirty="0"/>
                    </a:p>
                  </a:txBody>
                  <a:tcPr/>
                </a:tc>
                <a:extLst>
                  <a:ext uri="{0D108BD9-81ED-4DB2-BD59-A6C34878D82A}">
                    <a16:rowId xmlns:a16="http://schemas.microsoft.com/office/drawing/2014/main" val="1383683970"/>
                  </a:ext>
                </a:extLst>
              </a:tr>
              <a:tr h="370840">
                <a:tc>
                  <a:txBody>
                    <a:bodyPr/>
                    <a:lstStyle/>
                    <a:p>
                      <a:r>
                        <a:rPr lang="en-US" dirty="0" smtClean="0"/>
                        <a:t>Other Ales</a:t>
                      </a:r>
                      <a:endParaRPr lang="en-US" dirty="0"/>
                    </a:p>
                  </a:txBody>
                  <a:tcPr/>
                </a:tc>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smtClean="0"/>
                        <a:t>63.51%</a:t>
                      </a:r>
                    </a:p>
                  </a:txBody>
                  <a:tcPr/>
                </a:tc>
                <a:tc>
                  <a:txBody>
                    <a:bodyPr/>
                    <a:lstStyle/>
                    <a:p>
                      <a:r>
                        <a:rPr lang="en-US" dirty="0" smtClean="0"/>
                        <a:t>62.50%</a:t>
                      </a:r>
                      <a:endParaRPr lang="en-US" dirty="0"/>
                    </a:p>
                  </a:txBody>
                  <a:tcPr/>
                </a:tc>
                <a:tc>
                  <a:txBody>
                    <a:bodyPr/>
                    <a:lstStyle/>
                    <a:p>
                      <a:r>
                        <a:rPr lang="en-US" dirty="0" smtClean="0"/>
                        <a:t>64.53%</a:t>
                      </a:r>
                      <a:endParaRPr lang="en-US" dirty="0"/>
                    </a:p>
                  </a:txBody>
                  <a:tcPr/>
                </a:tc>
                <a:extLst>
                  <a:ext uri="{0D108BD9-81ED-4DB2-BD59-A6C34878D82A}">
                    <a16:rowId xmlns:a16="http://schemas.microsoft.com/office/drawing/2014/main" val="3308866349"/>
                  </a:ext>
                </a:extLst>
              </a:tr>
              <a:tr h="370840">
                <a:tc>
                  <a:txBody>
                    <a:bodyPr/>
                    <a:lstStyle/>
                    <a:p>
                      <a:r>
                        <a:rPr lang="en-US" dirty="0" smtClean="0"/>
                        <a:t>Non-Ales</a:t>
                      </a:r>
                      <a:endParaRPr lang="en-US" dirty="0"/>
                    </a:p>
                  </a:txBody>
                  <a:tcPr/>
                </a:tc>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smtClean="0"/>
                        <a:t>62.83%</a:t>
                      </a:r>
                    </a:p>
                  </a:txBody>
                  <a:tcPr/>
                </a:tc>
                <a:tc>
                  <a:txBody>
                    <a:bodyPr/>
                    <a:lstStyle/>
                    <a:p>
                      <a:r>
                        <a:rPr lang="en-US" dirty="0" smtClean="0"/>
                        <a:t>39.66%</a:t>
                      </a:r>
                      <a:endParaRPr lang="en-US" dirty="0"/>
                    </a:p>
                  </a:txBody>
                  <a:tcPr/>
                </a:tc>
                <a:tc>
                  <a:txBody>
                    <a:bodyPr/>
                    <a:lstStyle/>
                    <a:p>
                      <a:r>
                        <a:rPr lang="en-US" dirty="0" smtClean="0"/>
                        <a:t>86.01%</a:t>
                      </a:r>
                      <a:endParaRPr lang="en-US" dirty="0"/>
                    </a:p>
                  </a:txBody>
                  <a:tcPr/>
                </a:tc>
                <a:extLst>
                  <a:ext uri="{0D108BD9-81ED-4DB2-BD59-A6C34878D82A}">
                    <a16:rowId xmlns:a16="http://schemas.microsoft.com/office/drawing/2014/main" val="3216271050"/>
                  </a:ext>
                </a:extLst>
              </a:tr>
            </a:tbl>
          </a:graphicData>
        </a:graphic>
      </p:graphicFrame>
      <p:sp>
        <p:nvSpPr>
          <p:cNvPr id="6" name="TextBox 5"/>
          <p:cNvSpPr txBox="1"/>
          <p:nvPr/>
        </p:nvSpPr>
        <p:spPr>
          <a:xfrm>
            <a:off x="4788877" y="1981937"/>
            <a:ext cx="3657600" cy="400110"/>
          </a:xfrm>
          <a:prstGeom prst="rect">
            <a:avLst/>
          </a:prstGeom>
          <a:noFill/>
        </p:spPr>
        <p:txBody>
          <a:bodyPr wrap="square" rtlCol="0">
            <a:spAutoFit/>
          </a:bodyPr>
          <a:lstStyle/>
          <a:p>
            <a:r>
              <a:rPr lang="en-US" sz="2000" dirty="0" smtClean="0"/>
              <a:t>Evaluating IPA vs other Ales Only</a:t>
            </a:r>
            <a:endParaRPr lang="en-US" sz="2000" dirty="0"/>
          </a:p>
        </p:txBody>
      </p:sp>
      <p:sp>
        <p:nvSpPr>
          <p:cNvPr id="11" name="TextBox 10"/>
          <p:cNvSpPr txBox="1"/>
          <p:nvPr/>
        </p:nvSpPr>
        <p:spPr>
          <a:xfrm>
            <a:off x="4953000" y="3696386"/>
            <a:ext cx="3657600" cy="400110"/>
          </a:xfrm>
          <a:prstGeom prst="rect">
            <a:avLst/>
          </a:prstGeom>
          <a:noFill/>
        </p:spPr>
        <p:txBody>
          <a:bodyPr wrap="square" rtlCol="0">
            <a:spAutoFit/>
          </a:bodyPr>
          <a:lstStyle/>
          <a:p>
            <a:r>
              <a:rPr lang="en-US" sz="2000" dirty="0" smtClean="0"/>
              <a:t>Evaluating All Styles of Beer</a:t>
            </a:r>
            <a:endParaRPr lang="en-US" sz="2000" dirty="0"/>
          </a:p>
        </p:txBody>
      </p:sp>
    </p:spTree>
    <p:extLst>
      <p:ext uri="{BB962C8B-B14F-4D97-AF65-F5344CB8AC3E}">
        <p14:creationId xmlns:p14="http://schemas.microsoft.com/office/powerpoint/2010/main" val="384014468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1575" y="-1"/>
            <a:ext cx="14665124" cy="7391401"/>
          </a:xfrm>
          <a:prstGeom prst="rect">
            <a:avLst/>
          </a:prstGeom>
        </p:spPr>
      </p:pic>
      <p:sp>
        <p:nvSpPr>
          <p:cNvPr id="88" name="Title 1">
            <a:extLst>
              <a:ext uri="{FF2B5EF4-FFF2-40B4-BE49-F238E27FC236}">
                <a16:creationId xmlns:a16="http://schemas.microsoft.com/office/drawing/2014/main" id="{AEE651BF-9AE9-4E0D-A467-DC7D9CA3DB20}"/>
              </a:ext>
            </a:extLst>
          </p:cNvPr>
          <p:cNvSpPr txBox="1">
            <a:spLocks/>
          </p:cNvSpPr>
          <p:nvPr/>
        </p:nvSpPr>
        <p:spPr>
          <a:xfrm>
            <a:off x="22123" y="228722"/>
            <a:ext cx="12516678" cy="619737"/>
          </a:xfrm>
          <a:prstGeom prst="rect">
            <a:avLst/>
          </a:prstGeom>
          <a:noFill/>
          <a:ln>
            <a:noFill/>
          </a:ln>
        </p:spPr>
        <p:txBody>
          <a:bodyPr vert="horz" wrap="square" lIns="86680" tIns="43342" rIns="86680" bIns="43342" numCol="1" rtlCol="0" anchor="ctr" anchorCtr="0" compatLnSpc="1">
            <a:prstTxWarp prst="textNoShape">
              <a:avLst/>
            </a:prstTxWarp>
            <a:noAutofit/>
          </a:bodyPr>
          <a:lstStyle>
            <a:lvl1pPr algn="r" defTabSz="457133" rtl="0" eaLnBrk="1" latinLnBrk="0" hangingPunct="1">
              <a:spcBef>
                <a:spcPct val="0"/>
              </a:spcBef>
              <a:buNone/>
              <a:defRPr sz="2800" b="0" i="0" kern="1200">
                <a:solidFill>
                  <a:schemeClr val="bg1"/>
                </a:solidFill>
                <a:latin typeface="Calibri"/>
                <a:ea typeface="+mj-ea"/>
                <a:cs typeface="Calibri"/>
              </a:defRPr>
            </a:lvl1pPr>
          </a:lstStyle>
          <a:p>
            <a:pPr algn="l" defTabSz="1155663" fontAlgn="base">
              <a:lnSpc>
                <a:spcPct val="95000"/>
              </a:lnSpc>
              <a:spcAft>
                <a:spcPct val="0"/>
              </a:spcAft>
            </a:pPr>
            <a:r>
              <a:rPr lang="en-US" sz="3600" b="1" dirty="0">
                <a:solidFill>
                  <a:schemeClr val="tx2"/>
                </a:solidFill>
                <a:latin typeface="TT Norms Medium" panose="02000803030000020003" pitchFamily="50" charset="0"/>
              </a:rPr>
              <a:t>Expansion </a:t>
            </a:r>
            <a:r>
              <a:rPr lang="en-US" sz="3600" b="1" dirty="0" smtClean="0">
                <a:solidFill>
                  <a:schemeClr val="tx2"/>
                </a:solidFill>
                <a:latin typeface="TT Norms Medium" panose="02000803030000020003" pitchFamily="50" charset="0"/>
              </a:rPr>
              <a:t>Proposal</a:t>
            </a:r>
            <a:endParaRPr lang="en-US" sz="3600" b="1" dirty="0">
              <a:solidFill>
                <a:schemeClr val="tx2"/>
              </a:solidFill>
              <a:latin typeface="TT Norms Medium" panose="02000803030000020003" pitchFamily="50" charset="0"/>
            </a:endParaRPr>
          </a:p>
        </p:txBody>
      </p:sp>
      <p:sp>
        <p:nvSpPr>
          <p:cNvPr id="3" name="TextBox 2"/>
          <p:cNvSpPr txBox="1"/>
          <p:nvPr/>
        </p:nvSpPr>
        <p:spPr>
          <a:xfrm>
            <a:off x="457199" y="1066800"/>
            <a:ext cx="8001001" cy="369332"/>
          </a:xfrm>
          <a:prstGeom prst="rect">
            <a:avLst/>
          </a:prstGeom>
          <a:noFill/>
        </p:spPr>
        <p:txBody>
          <a:bodyPr wrap="square" rtlCol="0">
            <a:spAutoFit/>
          </a:bodyPr>
          <a:lstStyle/>
          <a:p>
            <a:endParaRPr lang="en-US" dirty="0"/>
          </a:p>
        </p:txBody>
      </p:sp>
      <p:pic>
        <p:nvPicPr>
          <p:cNvPr id="6" name="Picture 5"/>
          <p:cNvPicPr>
            <a:picLocks noChangeAspect="1"/>
          </p:cNvPicPr>
          <p:nvPr/>
        </p:nvPicPr>
        <p:blipFill>
          <a:blip r:embed="rId4"/>
          <a:stretch>
            <a:fillRect/>
          </a:stretch>
        </p:blipFill>
        <p:spPr>
          <a:xfrm>
            <a:off x="10202936" y="981607"/>
            <a:ext cx="4132663" cy="2403832"/>
          </a:xfrm>
          <a:prstGeom prst="rect">
            <a:avLst/>
          </a:prstGeom>
        </p:spPr>
      </p:pic>
      <p:pic>
        <p:nvPicPr>
          <p:cNvPr id="7" name="Picture 6"/>
          <p:cNvPicPr>
            <a:picLocks noChangeAspect="1"/>
          </p:cNvPicPr>
          <p:nvPr/>
        </p:nvPicPr>
        <p:blipFill>
          <a:blip r:embed="rId5"/>
          <a:stretch>
            <a:fillRect/>
          </a:stretch>
        </p:blipFill>
        <p:spPr>
          <a:xfrm>
            <a:off x="5029201" y="1879115"/>
            <a:ext cx="4543685" cy="2281896"/>
          </a:xfrm>
          <a:prstGeom prst="rect">
            <a:avLst/>
          </a:prstGeom>
        </p:spPr>
      </p:pic>
      <p:pic>
        <p:nvPicPr>
          <p:cNvPr id="8" name="Picture 7"/>
          <p:cNvPicPr>
            <a:picLocks noChangeAspect="1"/>
          </p:cNvPicPr>
          <p:nvPr/>
        </p:nvPicPr>
        <p:blipFill>
          <a:blip r:embed="rId6"/>
          <a:stretch>
            <a:fillRect/>
          </a:stretch>
        </p:blipFill>
        <p:spPr>
          <a:xfrm>
            <a:off x="109984" y="4342163"/>
            <a:ext cx="4810815" cy="2486158"/>
          </a:xfrm>
          <a:prstGeom prst="rect">
            <a:avLst/>
          </a:prstGeom>
        </p:spPr>
      </p:pic>
      <p:pic>
        <p:nvPicPr>
          <p:cNvPr id="10" name="Picture 9"/>
          <p:cNvPicPr>
            <a:picLocks noChangeAspect="1"/>
          </p:cNvPicPr>
          <p:nvPr/>
        </p:nvPicPr>
        <p:blipFill>
          <a:blip r:embed="rId7"/>
          <a:stretch>
            <a:fillRect/>
          </a:stretch>
        </p:blipFill>
        <p:spPr>
          <a:xfrm>
            <a:off x="109984" y="1879115"/>
            <a:ext cx="4810815" cy="2274204"/>
          </a:xfrm>
          <a:prstGeom prst="rect">
            <a:avLst/>
          </a:prstGeom>
        </p:spPr>
      </p:pic>
      <p:pic>
        <p:nvPicPr>
          <p:cNvPr id="11" name="Picture 10"/>
          <p:cNvPicPr>
            <a:picLocks noChangeAspect="1"/>
          </p:cNvPicPr>
          <p:nvPr/>
        </p:nvPicPr>
        <p:blipFill rotWithShape="1">
          <a:blip r:embed="rId8"/>
          <a:srcRect r="4148"/>
          <a:stretch/>
        </p:blipFill>
        <p:spPr>
          <a:xfrm>
            <a:off x="5029201" y="4357342"/>
            <a:ext cx="4543685" cy="2455739"/>
          </a:xfrm>
          <a:prstGeom prst="rect">
            <a:avLst/>
          </a:prstGeom>
        </p:spPr>
      </p:pic>
      <p:sp>
        <p:nvSpPr>
          <p:cNvPr id="12" name="TextBox 11"/>
          <p:cNvSpPr txBox="1"/>
          <p:nvPr/>
        </p:nvSpPr>
        <p:spPr>
          <a:xfrm>
            <a:off x="10202936" y="3962400"/>
            <a:ext cx="3845143" cy="2585323"/>
          </a:xfrm>
          <a:prstGeom prst="rect">
            <a:avLst/>
          </a:prstGeom>
          <a:noFill/>
        </p:spPr>
        <p:txBody>
          <a:bodyPr wrap="square" rtlCol="0">
            <a:spAutoFit/>
          </a:bodyPr>
          <a:lstStyle/>
          <a:p>
            <a:r>
              <a:rPr lang="en-US" b="1" u="sng" dirty="0"/>
              <a:t>Washington</a:t>
            </a:r>
          </a:p>
          <a:p>
            <a:r>
              <a:rPr lang="en-US" dirty="0"/>
              <a:t>23 Breweries</a:t>
            </a:r>
          </a:p>
          <a:p>
            <a:r>
              <a:rPr lang="en-US" dirty="0"/>
              <a:t>5.5% Median ABV</a:t>
            </a:r>
          </a:p>
          <a:p>
            <a:r>
              <a:rPr lang="en-US" dirty="0"/>
              <a:t>37.0 Median IBU</a:t>
            </a:r>
          </a:p>
          <a:p>
            <a:endParaRPr lang="en-US" dirty="0"/>
          </a:p>
          <a:p>
            <a:r>
              <a:rPr lang="en-US" b="1" u="sng" dirty="0"/>
              <a:t>Budweiser </a:t>
            </a:r>
            <a:r>
              <a:rPr lang="en-US" b="1" u="sng" dirty="0" err="1"/>
              <a:t>comparables</a:t>
            </a:r>
            <a:endParaRPr lang="en-US" b="1" u="sng" dirty="0"/>
          </a:p>
          <a:p>
            <a:r>
              <a:rPr lang="en-US" dirty="0"/>
              <a:t>5.0% ABV</a:t>
            </a:r>
          </a:p>
          <a:p>
            <a:r>
              <a:rPr lang="en-US" dirty="0"/>
              <a:t>7.0 IBU</a:t>
            </a:r>
          </a:p>
          <a:p>
            <a:endParaRPr lang="en-US" dirty="0"/>
          </a:p>
        </p:txBody>
      </p:sp>
      <p:sp>
        <p:nvSpPr>
          <p:cNvPr id="13" name="TextBox 12"/>
          <p:cNvSpPr txBox="1"/>
          <p:nvPr/>
        </p:nvSpPr>
        <p:spPr>
          <a:xfrm>
            <a:off x="10668000" y="440145"/>
            <a:ext cx="3505200" cy="369332"/>
          </a:xfrm>
          <a:prstGeom prst="rect">
            <a:avLst/>
          </a:prstGeom>
          <a:noFill/>
        </p:spPr>
        <p:txBody>
          <a:bodyPr wrap="square" rtlCol="0">
            <a:spAutoFit/>
          </a:bodyPr>
          <a:lstStyle/>
          <a:p>
            <a:r>
              <a:rPr lang="en-US" dirty="0"/>
              <a:t>Budweiser Brewery Locations</a:t>
            </a:r>
          </a:p>
        </p:txBody>
      </p:sp>
    </p:spTree>
    <p:extLst>
      <p:ext uri="{BB962C8B-B14F-4D97-AF65-F5344CB8AC3E}">
        <p14:creationId xmlns:p14="http://schemas.microsoft.com/office/powerpoint/2010/main" val="91808623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5" name="Rectangle 184">
            <a:extLst>
              <a:ext uri="{FF2B5EF4-FFF2-40B4-BE49-F238E27FC236}">
                <a16:creationId xmlns:a16="http://schemas.microsoft.com/office/drawing/2014/main" id="{C5E1D13B-3A3C-462E-A6FF-A3D5A3881F3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4626742" cy="7315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3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87" name="Freeform 6">
            <a:extLst>
              <a:ext uri="{FF2B5EF4-FFF2-40B4-BE49-F238E27FC236}">
                <a16:creationId xmlns:a16="http://schemas.microsoft.com/office/drawing/2014/main" id="{B82AB0A7-5ADB-43AA-A85D-9EB9D8BC09D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153056" y="960868"/>
            <a:ext cx="911542" cy="6091696"/>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23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92" name="Freeform 7">
            <a:extLst>
              <a:ext uri="{FF2B5EF4-FFF2-40B4-BE49-F238E27FC236}">
                <a16:creationId xmlns:a16="http://schemas.microsoft.com/office/drawing/2014/main" id="{94214E17-97F3-4B04-AAE9-03BA148AE96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151450" y="675376"/>
            <a:ext cx="579184" cy="5889508"/>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23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91" name="Rectangle 8">
            <a:extLst>
              <a:ext uri="{FF2B5EF4-FFF2-40B4-BE49-F238E27FC236}">
                <a16:creationId xmlns:a16="http://schemas.microsoft.com/office/drawing/2014/main" id="{EC9D92EA-1FC7-47BC-8749-59CAF27E94C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 y="676352"/>
            <a:ext cx="8730635" cy="5601755"/>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23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88" name="Title 1">
            <a:extLst>
              <a:ext uri="{FF2B5EF4-FFF2-40B4-BE49-F238E27FC236}">
                <a16:creationId xmlns:a16="http://schemas.microsoft.com/office/drawing/2014/main" id="{AEE651BF-9AE9-4E0D-A467-DC7D9CA3DB20}"/>
              </a:ext>
            </a:extLst>
          </p:cNvPr>
          <p:cNvSpPr txBox="1">
            <a:spLocks/>
          </p:cNvSpPr>
          <p:nvPr/>
        </p:nvSpPr>
        <p:spPr>
          <a:xfrm>
            <a:off x="965041" y="1014691"/>
            <a:ext cx="7379514" cy="1269915"/>
          </a:xfrm>
          <a:prstGeom prst="rect">
            <a:avLst/>
          </a:prstGeom>
        </p:spPr>
        <p:txBody>
          <a:bodyPr vert="horz" lIns="91440" tIns="45720" rIns="91440" bIns="45720" numCol="1" rtlCol="0" anchor="ctr" anchorCtr="0" compatLnSpc="1">
            <a:prstTxWarp prst="textNoShape">
              <a:avLst/>
            </a:prstTxWarp>
            <a:normAutofit/>
          </a:bodyPr>
          <a:lstStyle>
            <a:lvl1pPr algn="r" defTabSz="457133" rtl="0" eaLnBrk="1" latinLnBrk="0" hangingPunct="1">
              <a:spcBef>
                <a:spcPct val="0"/>
              </a:spcBef>
              <a:buNone/>
              <a:defRPr sz="2800" b="0" i="0" kern="1200">
                <a:solidFill>
                  <a:schemeClr val="bg1"/>
                </a:solidFill>
                <a:latin typeface="Calibri"/>
                <a:ea typeface="+mj-ea"/>
                <a:cs typeface="Calibri"/>
              </a:defRPr>
            </a:lvl1pPr>
          </a:lstStyle>
          <a:p>
            <a:pPr marL="0" marR="0" lvl="0" indent="0" algn="l" defTabSz="914400" rtl="0" eaLnBrk="1" fontAlgn="base" latinLnBrk="0" hangingPunct="1">
              <a:lnSpc>
                <a:spcPct val="90000"/>
              </a:lnSpc>
              <a:spcBef>
                <a:spcPct val="0"/>
              </a:spcBef>
              <a:spcAft>
                <a:spcPts val="600"/>
              </a:spcAft>
              <a:buClrTx/>
              <a:buSzTx/>
              <a:buFontTx/>
              <a:buNone/>
              <a:tabLst/>
              <a:defRPr/>
            </a:pPr>
            <a:endParaRPr kumimoji="0" lang="en-US" sz="4100" b="1" i="0" u="none" strike="noStrike" kern="1200" cap="none" spc="0" normalizeH="0" baseline="0" noProof="0" dirty="0">
              <a:ln>
                <a:noFill/>
              </a:ln>
              <a:solidFill>
                <a:srgbClr val="FFFFFF"/>
              </a:solidFill>
              <a:effectLst/>
              <a:uLnTx/>
              <a:uFillTx/>
              <a:latin typeface="Calibri"/>
              <a:ea typeface="+mj-ea"/>
              <a:cs typeface="Calibri"/>
            </a:endParaRPr>
          </a:p>
        </p:txBody>
      </p:sp>
      <p:sp>
        <p:nvSpPr>
          <p:cNvPr id="4" name="Rectangle 3">
            <a:extLst>
              <a:ext uri="{FF2B5EF4-FFF2-40B4-BE49-F238E27FC236}">
                <a16:creationId xmlns:a16="http://schemas.microsoft.com/office/drawing/2014/main" id="{D646F355-819F-E641-BE9A-FA7352ECEB5B}"/>
              </a:ext>
            </a:extLst>
          </p:cNvPr>
          <p:cNvSpPr/>
          <p:nvPr/>
        </p:nvSpPr>
        <p:spPr>
          <a:xfrm>
            <a:off x="152400" y="1014691"/>
            <a:ext cx="8200426" cy="4888357"/>
          </a:xfrm>
          <a:prstGeom prst="rect">
            <a:avLst/>
          </a:prstGeom>
        </p:spPr>
        <p:txBody>
          <a:bodyPr vert="horz" lIns="91440" tIns="45720" rIns="91440" bIns="45720" rtlCol="0" anchor="t">
            <a:normAutofit/>
          </a:bodyPr>
          <a:lstStyle/>
          <a:p>
            <a:pPr marL="228600" marR="0" lvl="0" algn="l" defTabSz="914400" rtl="0" eaLnBrk="1" fontAlgn="auto" latinLnBrk="0" hangingPunct="1">
              <a:lnSpc>
                <a:spcPct val="90000"/>
              </a:lnSpc>
              <a:spcBef>
                <a:spcPts val="0"/>
              </a:spcBef>
              <a:spcAft>
                <a:spcPts val="600"/>
              </a:spcAft>
              <a:buClrTx/>
              <a:buSzTx/>
              <a:tabLst/>
              <a:defRPr/>
            </a:pPr>
            <a:r>
              <a:rPr kumimoji="0" lang="en-US" sz="6000" b="0" i="0" u="none" strike="noStrike" kern="1200" cap="none" spc="0" normalizeH="0" baseline="0" noProof="0" dirty="0">
                <a:ln>
                  <a:noFill/>
                </a:ln>
                <a:solidFill>
                  <a:srgbClr val="FEFFFF"/>
                </a:solidFill>
                <a:effectLst/>
                <a:uLnTx/>
                <a:uFillTx/>
                <a:latin typeface="Calibri"/>
                <a:ea typeface="+mn-ea"/>
                <a:cs typeface="+mn-cs"/>
              </a:rPr>
              <a:t>Thank You</a:t>
            </a:r>
          </a:p>
        </p:txBody>
      </p:sp>
      <p:pic>
        <p:nvPicPr>
          <p:cNvPr id="3" name="Picture 2" descr="A picture containing food&#10;&#10;Description automatically generated">
            <a:extLst>
              <a:ext uri="{FF2B5EF4-FFF2-40B4-BE49-F238E27FC236}">
                <a16:creationId xmlns:a16="http://schemas.microsoft.com/office/drawing/2014/main" id="{90BC73A8-C4E8-4B38-BB8E-0F0A8F560499}"/>
              </a:ext>
            </a:extLst>
          </p:cNvPr>
          <p:cNvPicPr>
            <a:picLocks noChangeAspect="1"/>
          </p:cNvPicPr>
          <p:nvPr/>
        </p:nvPicPr>
        <p:blipFill rotWithShape="1">
          <a:blip r:embed="rId3">
            <a:extLst>
              <a:ext uri="{28A0092B-C50C-407E-A947-70E740481C1C}">
                <a14:useLocalDpi xmlns:a14="http://schemas.microsoft.com/office/drawing/2010/main" val="0"/>
              </a:ext>
            </a:extLst>
          </a:blip>
          <a:srcRect l="29756" r="14428" b="1"/>
          <a:stretch/>
        </p:blipFill>
        <p:spPr>
          <a:xfrm>
            <a:off x="9064964" y="1444245"/>
            <a:ext cx="5565070" cy="5608319"/>
          </a:xfrm>
          <a:prstGeom prst="rect">
            <a:avLst/>
          </a:prstGeom>
        </p:spPr>
      </p:pic>
    </p:spTree>
    <p:extLst>
      <p:ext uri="{BB962C8B-B14F-4D97-AF65-F5344CB8AC3E}">
        <p14:creationId xmlns:p14="http://schemas.microsoft.com/office/powerpoint/2010/main" val="34512840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9" name="Title 1">
            <a:extLst>
              <a:ext uri="{FF2B5EF4-FFF2-40B4-BE49-F238E27FC236}">
                <a16:creationId xmlns:a16="http://schemas.microsoft.com/office/drawing/2014/main" id="{AEE651BF-9AE9-4E0D-A467-DC7D9CA3DB20}"/>
              </a:ext>
            </a:extLst>
          </p:cNvPr>
          <p:cNvSpPr txBox="1">
            <a:spLocks/>
          </p:cNvSpPr>
          <p:nvPr/>
        </p:nvSpPr>
        <p:spPr>
          <a:xfrm>
            <a:off x="5958516" y="671219"/>
            <a:ext cx="7903789" cy="1371904"/>
          </a:xfrm>
          <a:prstGeom prst="rect">
            <a:avLst/>
          </a:prstGeom>
        </p:spPr>
        <p:txBody>
          <a:bodyPr vert="horz" lIns="91440" tIns="45720" rIns="91440" bIns="45720" numCol="1" rtlCol="0" anchor="b" anchorCtr="0" compatLnSpc="1">
            <a:prstTxWarp prst="textNoShape">
              <a:avLst/>
            </a:prstTxWarp>
            <a:normAutofit/>
          </a:bodyPr>
          <a:lstStyle>
            <a:lvl1pPr algn="r" defTabSz="457133" rtl="0" eaLnBrk="1" latinLnBrk="0" hangingPunct="1">
              <a:spcBef>
                <a:spcPct val="0"/>
              </a:spcBef>
              <a:buNone/>
              <a:defRPr sz="2800" b="0" i="0" kern="1200">
                <a:solidFill>
                  <a:schemeClr val="bg1"/>
                </a:solidFill>
                <a:latin typeface="Calibri"/>
                <a:ea typeface="+mj-ea"/>
                <a:cs typeface="Calibri"/>
              </a:defRPr>
            </a:lvl1pPr>
          </a:lstStyle>
          <a:p>
            <a:pPr marL="0" marR="0" lvl="0" indent="0" algn="l" defTabSz="914400" rtl="0" eaLnBrk="1" fontAlgn="base" latinLnBrk="0" hangingPunct="1">
              <a:lnSpc>
                <a:spcPct val="90000"/>
              </a:lnSpc>
              <a:spcBef>
                <a:spcPct val="0"/>
              </a:spcBef>
              <a:spcAft>
                <a:spcPts val="600"/>
              </a:spcAft>
              <a:buClrTx/>
              <a:buSzTx/>
              <a:buFontTx/>
              <a:buNone/>
              <a:tabLst/>
              <a:defRPr/>
            </a:pPr>
            <a:r>
              <a:rPr kumimoji="0" lang="en-US" sz="4400" b="1" i="0" u="none" strike="noStrike" kern="1200" cap="none" spc="0" normalizeH="0" baseline="0" noProof="0">
                <a:ln>
                  <a:noFill/>
                </a:ln>
                <a:solidFill>
                  <a:prstClr val="black"/>
                </a:solidFill>
                <a:effectLst/>
                <a:uLnTx/>
                <a:uFillTx/>
                <a:latin typeface="Calibri"/>
                <a:ea typeface="+mj-ea"/>
                <a:cs typeface="Calibri"/>
              </a:rPr>
              <a:t>Agenda</a:t>
            </a:r>
          </a:p>
        </p:txBody>
      </p:sp>
      <p:sp>
        <p:nvSpPr>
          <p:cNvPr id="97" name="Rectangle 96">
            <a:extLst>
              <a:ext uri="{FF2B5EF4-FFF2-40B4-BE49-F238E27FC236}">
                <a16:creationId xmlns:a16="http://schemas.microsoft.com/office/drawing/2014/main" id="{FD1B0949-1689-4CD7-A77E-85C74B30FE8F}"/>
              </a:ext>
            </a:extLst>
          </p:cNvPr>
          <p:cNvSpPr/>
          <p:nvPr/>
        </p:nvSpPr>
        <p:spPr>
          <a:xfrm>
            <a:off x="5958517" y="2600960"/>
            <a:ext cx="7903787" cy="4037780"/>
          </a:xfrm>
          <a:prstGeom prst="rect">
            <a:avLst/>
          </a:prstGeom>
        </p:spPr>
        <p:txBody>
          <a:bodyPr vert="horz" lIns="91440" tIns="45720" rIns="91440" bIns="45720" rtlCol="0">
            <a:normAutofit/>
          </a:bodyPr>
          <a:lstStyle/>
          <a:p>
            <a:pPr marL="45720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300" b="0" i="0" u="none" strike="noStrike" kern="1200" cap="none" spc="0" normalizeH="0" baseline="0" noProof="0">
                <a:ln>
                  <a:noFill/>
                </a:ln>
                <a:solidFill>
                  <a:prstClr val="black"/>
                </a:solidFill>
                <a:effectLst/>
                <a:uLnTx/>
                <a:uFillTx/>
                <a:latin typeface="Calibri"/>
                <a:ea typeface="+mn-ea"/>
                <a:cs typeface="+mn-cs"/>
              </a:rPr>
              <a:t>Evaluating the competition</a:t>
            </a:r>
          </a:p>
          <a:p>
            <a:pPr marL="45720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300" b="0" i="0" u="none" strike="noStrike" kern="1200" cap="none" spc="0" normalizeH="0" baseline="0" noProof="0">
                <a:ln>
                  <a:noFill/>
                </a:ln>
                <a:solidFill>
                  <a:prstClr val="black"/>
                </a:solidFill>
                <a:effectLst/>
                <a:uLnTx/>
                <a:uFillTx/>
                <a:latin typeface="Calibri"/>
                <a:ea typeface="+mn-ea"/>
                <a:cs typeface="+mn-cs"/>
              </a:rPr>
              <a:t>USA State by State comparison of competing breweries</a:t>
            </a:r>
          </a:p>
          <a:p>
            <a:pPr marL="45720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300" b="0" i="0" u="none" strike="noStrike" kern="1200" cap="none" spc="0" normalizeH="0" baseline="0" noProof="0">
                <a:ln>
                  <a:noFill/>
                </a:ln>
                <a:solidFill>
                  <a:prstClr val="black"/>
                </a:solidFill>
                <a:effectLst/>
                <a:uLnTx/>
                <a:uFillTx/>
                <a:latin typeface="Calibri"/>
                <a:ea typeface="+mn-ea"/>
                <a:cs typeface="+mn-cs"/>
              </a:rPr>
              <a:t>ABV Analysis</a:t>
            </a:r>
          </a:p>
          <a:p>
            <a:pPr marL="45720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300" b="0" i="0" u="none" strike="noStrike" kern="1200" cap="none" spc="0" normalizeH="0" baseline="0" noProof="0">
                <a:ln>
                  <a:noFill/>
                </a:ln>
                <a:solidFill>
                  <a:prstClr val="black"/>
                </a:solidFill>
                <a:effectLst/>
                <a:uLnTx/>
                <a:uFillTx/>
                <a:latin typeface="Calibri"/>
                <a:ea typeface="+mn-ea"/>
                <a:cs typeface="+mn-cs"/>
              </a:rPr>
              <a:t>IBU Analysis</a:t>
            </a:r>
          </a:p>
          <a:p>
            <a:pPr marL="45720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300" b="0" i="0" u="none" strike="noStrike" kern="1200" cap="none" spc="0" normalizeH="0" baseline="0" noProof="0">
                <a:ln>
                  <a:noFill/>
                </a:ln>
                <a:solidFill>
                  <a:prstClr val="black"/>
                </a:solidFill>
                <a:effectLst/>
                <a:uLnTx/>
                <a:uFillTx/>
                <a:latin typeface="Calibri"/>
                <a:ea typeface="+mn-ea"/>
                <a:cs typeface="+mn-cs"/>
              </a:rPr>
              <a:t>Decision Making</a:t>
            </a:r>
          </a:p>
        </p:txBody>
      </p:sp>
      <p:pic>
        <p:nvPicPr>
          <p:cNvPr id="29" name="Picture 28" descr="A picture containing cup, table, glass, food&#10;&#10;Description automatically generated">
            <a:extLst>
              <a:ext uri="{FF2B5EF4-FFF2-40B4-BE49-F238E27FC236}">
                <a16:creationId xmlns:a16="http://schemas.microsoft.com/office/drawing/2014/main" id="{2506A319-6E44-47BB-9D66-919285FA618A}"/>
              </a:ext>
            </a:extLst>
          </p:cNvPr>
          <p:cNvPicPr>
            <a:picLocks noChangeAspect="1"/>
          </p:cNvPicPr>
          <p:nvPr/>
        </p:nvPicPr>
        <p:blipFill rotWithShape="1">
          <a:blip r:embed="rId3">
            <a:extLst>
              <a:ext uri="{28A0092B-C50C-407E-A947-70E740481C1C}">
                <a14:useLocalDpi xmlns:a14="http://schemas.microsoft.com/office/drawing/2010/main" val="0"/>
              </a:ext>
            </a:extLst>
          </a:blip>
          <a:srcRect l="11147" r="46079"/>
          <a:stretch/>
        </p:blipFill>
        <p:spPr>
          <a:xfrm>
            <a:off x="20" y="10"/>
            <a:ext cx="5562689" cy="7315190"/>
          </a:xfrm>
          <a:prstGeom prst="rect">
            <a:avLst/>
          </a:prstGeom>
          <a:effectLst/>
        </p:spPr>
      </p:pic>
      <p:cxnSp>
        <p:nvCxnSpPr>
          <p:cNvPr id="129" name="Straight Connector 128">
            <a:extLst>
              <a:ext uri="{FF2B5EF4-FFF2-40B4-BE49-F238E27FC236}">
                <a16:creationId xmlns:a16="http://schemas.microsoft.com/office/drawing/2014/main" id="{A7F400EE-A8A5-48AF-B4D6-291B52C6F0B0}"/>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7120" y="2256124"/>
            <a:ext cx="7571232" cy="0"/>
          </a:xfrm>
          <a:prstGeom prst="line">
            <a:avLst/>
          </a:prstGeom>
          <a:ln w="19050">
            <a:solidFill>
              <a:srgbClr val="FEE906"/>
            </a:solidFill>
          </a:ln>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l="12091" t="28679" r="12343" b="27547"/>
          <a:stretch/>
        </p:blipFill>
        <p:spPr>
          <a:xfrm>
            <a:off x="11359847" y="211805"/>
            <a:ext cx="2923262" cy="1130328"/>
          </a:xfrm>
          <a:prstGeom prst="rect">
            <a:avLst/>
          </a:prstGeom>
        </p:spPr>
      </p:pic>
    </p:spTree>
    <p:extLst>
      <p:ext uri="{BB962C8B-B14F-4D97-AF65-F5344CB8AC3E}">
        <p14:creationId xmlns:p14="http://schemas.microsoft.com/office/powerpoint/2010/main" val="177163577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1575" y="-1"/>
            <a:ext cx="14665124" cy="7391401"/>
          </a:xfrm>
          <a:prstGeom prst="rect">
            <a:avLst/>
          </a:prstGeom>
        </p:spPr>
      </p:pic>
      <p:sp>
        <p:nvSpPr>
          <p:cNvPr id="88" name="Title 1">
            <a:extLst>
              <a:ext uri="{FF2B5EF4-FFF2-40B4-BE49-F238E27FC236}">
                <a16:creationId xmlns:a16="http://schemas.microsoft.com/office/drawing/2014/main" id="{AEE651BF-9AE9-4E0D-A467-DC7D9CA3DB20}"/>
              </a:ext>
            </a:extLst>
          </p:cNvPr>
          <p:cNvSpPr txBox="1">
            <a:spLocks/>
          </p:cNvSpPr>
          <p:nvPr/>
        </p:nvSpPr>
        <p:spPr>
          <a:xfrm>
            <a:off x="152400" y="152400"/>
            <a:ext cx="12516678" cy="619737"/>
          </a:xfrm>
          <a:prstGeom prst="rect">
            <a:avLst/>
          </a:prstGeom>
          <a:noFill/>
          <a:ln>
            <a:noFill/>
          </a:ln>
        </p:spPr>
        <p:txBody>
          <a:bodyPr vert="horz" wrap="square" lIns="86680" tIns="43342" rIns="86680" bIns="43342" numCol="1" rtlCol="0" anchor="ctr" anchorCtr="0" compatLnSpc="1">
            <a:prstTxWarp prst="textNoShape">
              <a:avLst/>
            </a:prstTxWarp>
            <a:noAutofit/>
          </a:bodyPr>
          <a:lstStyle>
            <a:lvl1pPr algn="r" defTabSz="457133" rtl="0" eaLnBrk="1" latinLnBrk="0" hangingPunct="1">
              <a:spcBef>
                <a:spcPct val="0"/>
              </a:spcBef>
              <a:buNone/>
              <a:defRPr sz="2800" b="0" i="0" kern="1200">
                <a:solidFill>
                  <a:schemeClr val="bg1"/>
                </a:solidFill>
                <a:latin typeface="Calibri"/>
                <a:ea typeface="+mj-ea"/>
                <a:cs typeface="Calibri"/>
              </a:defRPr>
            </a:lvl1pPr>
          </a:lstStyle>
          <a:p>
            <a:pPr algn="l" defTabSz="1155663" fontAlgn="base">
              <a:lnSpc>
                <a:spcPct val="95000"/>
              </a:lnSpc>
              <a:spcAft>
                <a:spcPct val="0"/>
              </a:spcAft>
            </a:pPr>
            <a:r>
              <a:rPr lang="en-US" b="1" dirty="0">
                <a:solidFill>
                  <a:schemeClr val="tx2"/>
                </a:solidFill>
                <a:latin typeface="TT Norms Medium" panose="02000803030000020003" pitchFamily="50" charset="0"/>
              </a:rPr>
              <a:t>Evaluating the competition</a:t>
            </a:r>
          </a:p>
        </p:txBody>
      </p:sp>
      <p:sp>
        <p:nvSpPr>
          <p:cNvPr id="2" name="Rectangle 1">
            <a:extLst>
              <a:ext uri="{FF2B5EF4-FFF2-40B4-BE49-F238E27FC236}">
                <a16:creationId xmlns:a16="http://schemas.microsoft.com/office/drawing/2014/main" id="{E70C53B3-4307-9C44-A8FC-A77B1786BBA1}"/>
              </a:ext>
            </a:extLst>
          </p:cNvPr>
          <p:cNvSpPr/>
          <p:nvPr/>
        </p:nvSpPr>
        <p:spPr>
          <a:xfrm>
            <a:off x="152400" y="808839"/>
            <a:ext cx="7879080" cy="369332"/>
          </a:xfrm>
          <a:prstGeom prst="rect">
            <a:avLst/>
          </a:prstGeom>
        </p:spPr>
        <p:txBody>
          <a:bodyPr wrap="none">
            <a:spAutoFit/>
          </a:bodyPr>
          <a:lstStyle/>
          <a:p>
            <a:r>
              <a:rPr lang="en-US" dirty="0">
                <a:latin typeface="Arial" panose="020B0604020202020204" pitchFamily="34" charset="0"/>
              </a:rPr>
              <a:t>Note the concentration of breweries on the Pacific Coast &amp; in the North East</a:t>
            </a:r>
            <a:endParaRPr lang="en-US" dirty="0"/>
          </a:p>
        </p:txBody>
      </p:sp>
      <p:pic>
        <p:nvPicPr>
          <p:cNvPr id="3" name="Picture 2">
            <a:extLst>
              <a:ext uri="{FF2B5EF4-FFF2-40B4-BE49-F238E27FC236}">
                <a16:creationId xmlns:a16="http://schemas.microsoft.com/office/drawing/2014/main" id="{BEBD6A93-FA15-0D4D-A861-8966230C3E9D}"/>
              </a:ext>
            </a:extLst>
          </p:cNvPr>
          <p:cNvPicPr>
            <a:picLocks noChangeAspect="1"/>
          </p:cNvPicPr>
          <p:nvPr/>
        </p:nvPicPr>
        <p:blipFill>
          <a:blip r:embed="rId3"/>
          <a:stretch>
            <a:fillRect/>
          </a:stretch>
        </p:blipFill>
        <p:spPr>
          <a:xfrm>
            <a:off x="276152" y="1484674"/>
            <a:ext cx="7631575" cy="4842522"/>
          </a:xfrm>
          <a:prstGeom prst="rect">
            <a:avLst/>
          </a:prstGeom>
          <a:effectLst>
            <a:outerShdw blurRad="50800" dist="38100" dir="5400000" algn="t" rotWithShape="0">
              <a:prstClr val="black">
                <a:alpha val="40000"/>
              </a:prstClr>
            </a:outerShdw>
          </a:effectLst>
        </p:spPr>
      </p:pic>
      <p:pic>
        <p:nvPicPr>
          <p:cNvPr id="15361" name="Picture 1" descr="page1image4756379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85020" y="1499328"/>
            <a:ext cx="6096000" cy="4827868"/>
          </a:xfrm>
          <a:prstGeom prst="rect">
            <a:avLst/>
          </a:prstGeom>
          <a:noFill/>
          <a:effectLst>
            <a:outerShdw blurRad="50800" dist="50800" dir="5400000" algn="ctr" rotWithShape="0">
              <a:srgbClr val="000000">
                <a:alpha val="51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08219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8" name="Title 1">
            <a:extLst>
              <a:ext uri="{FF2B5EF4-FFF2-40B4-BE49-F238E27FC236}">
                <a16:creationId xmlns:a16="http://schemas.microsoft.com/office/drawing/2014/main" id="{AEE651BF-9AE9-4E0D-A467-DC7D9CA3DB20}"/>
              </a:ext>
            </a:extLst>
          </p:cNvPr>
          <p:cNvSpPr txBox="1">
            <a:spLocks/>
          </p:cNvSpPr>
          <p:nvPr/>
        </p:nvSpPr>
        <p:spPr>
          <a:xfrm>
            <a:off x="786384" y="389467"/>
            <a:ext cx="6144136" cy="1805656"/>
          </a:xfrm>
          <a:prstGeom prst="rect">
            <a:avLst/>
          </a:prstGeom>
        </p:spPr>
        <p:txBody>
          <a:bodyPr vert="horz" lIns="91440" tIns="45720" rIns="91440" bIns="45720" numCol="1" rtlCol="0" anchor="ctr" anchorCtr="0" compatLnSpc="1">
            <a:prstTxWarp prst="textNoShape">
              <a:avLst/>
            </a:prstTxWarp>
            <a:normAutofit lnSpcReduction="10000"/>
          </a:bodyPr>
          <a:lstStyle>
            <a:lvl1pPr algn="r" defTabSz="457133" rtl="0" eaLnBrk="1" latinLnBrk="0" hangingPunct="1">
              <a:spcBef>
                <a:spcPct val="0"/>
              </a:spcBef>
              <a:buNone/>
              <a:defRPr sz="2800" b="0" i="0" kern="1200">
                <a:solidFill>
                  <a:schemeClr val="bg1"/>
                </a:solidFill>
                <a:latin typeface="Calibri"/>
                <a:ea typeface="+mj-ea"/>
                <a:cs typeface="Calibri"/>
              </a:defRPr>
            </a:lvl1pPr>
          </a:lstStyle>
          <a:p>
            <a:pPr marL="0" marR="0" lvl="0" indent="0" algn="l" defTabSz="914400" rtl="0" eaLnBrk="1" fontAlgn="base" latinLnBrk="0" hangingPunct="1">
              <a:lnSpc>
                <a:spcPct val="90000"/>
              </a:lnSpc>
              <a:spcBef>
                <a:spcPct val="0"/>
              </a:spcBef>
              <a:spcAft>
                <a:spcPts val="600"/>
              </a:spcAft>
              <a:buClrTx/>
              <a:buSzTx/>
              <a:buFontTx/>
              <a:buNone/>
              <a:tabLst/>
              <a:defRPr/>
            </a:pPr>
            <a:endParaRPr kumimoji="0" lang="en-US" sz="4000" b="1" i="0" u="none" strike="noStrike" kern="1200" cap="none" spc="0" normalizeH="0" baseline="0" noProof="0" dirty="0">
              <a:ln>
                <a:noFill/>
              </a:ln>
              <a:solidFill>
                <a:prstClr val="black"/>
              </a:solidFill>
              <a:effectLst/>
              <a:uLnTx/>
              <a:uFillTx/>
              <a:latin typeface="Calibri"/>
              <a:ea typeface="+mj-ea"/>
              <a:cs typeface="Calibri"/>
            </a:endParaRPr>
          </a:p>
          <a:p>
            <a:pPr marL="0" marR="0" lvl="0" indent="0" algn="l" defTabSz="914400" rtl="0" eaLnBrk="1" fontAlgn="base" latinLnBrk="0" hangingPunct="1">
              <a:lnSpc>
                <a:spcPct val="90000"/>
              </a:lnSpc>
              <a:spcBef>
                <a:spcPct val="0"/>
              </a:spcBef>
              <a:spcAft>
                <a:spcPts val="600"/>
              </a:spcAft>
              <a:buClrTx/>
              <a:buSzTx/>
              <a:buFontTx/>
              <a:buNone/>
              <a:tabLst/>
              <a:defRPr/>
            </a:pPr>
            <a:endParaRPr lang="en-US" sz="4000" b="1" dirty="0">
              <a:solidFill>
                <a:prstClr val="black"/>
              </a:solidFill>
            </a:endParaRPr>
          </a:p>
          <a:p>
            <a:pPr marL="0" marR="0" lvl="0" indent="0" algn="l" defTabSz="914400" rtl="0" eaLnBrk="1" fontAlgn="base" latinLnBrk="0" hangingPunct="1">
              <a:lnSpc>
                <a:spcPct val="90000"/>
              </a:lnSpc>
              <a:spcBef>
                <a:spcPct val="0"/>
              </a:spcBef>
              <a:spcAft>
                <a:spcPts val="600"/>
              </a:spcAft>
              <a:buClrTx/>
              <a:buSzTx/>
              <a:buFontTx/>
              <a:buNone/>
              <a:tabLst/>
              <a:defRPr/>
            </a:pPr>
            <a:r>
              <a:rPr kumimoji="0" lang="en-US" sz="4000" b="1" i="0" u="none" strike="noStrike" kern="1200" cap="none" spc="0" normalizeH="0" baseline="0" noProof="0" dirty="0">
                <a:ln>
                  <a:noFill/>
                </a:ln>
                <a:solidFill>
                  <a:prstClr val="black"/>
                </a:solidFill>
                <a:effectLst/>
                <a:uLnTx/>
                <a:uFillTx/>
                <a:latin typeface="Calibri"/>
                <a:ea typeface="+mj-ea"/>
                <a:cs typeface="Calibri"/>
              </a:rPr>
              <a:t>Data Review</a:t>
            </a:r>
          </a:p>
        </p:txBody>
      </p:sp>
      <p:cxnSp>
        <p:nvCxnSpPr>
          <p:cNvPr id="205" name="Straight Arrow Connector 196">
            <a:extLst>
              <a:ext uri="{FF2B5EF4-FFF2-40B4-BE49-F238E27FC236}">
                <a16:creationId xmlns:a16="http://schemas.microsoft.com/office/drawing/2014/main" id="{E4A809D5-3600-46D4-A466-67F2349A54FB}"/>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6384" y="2470912"/>
            <a:ext cx="54864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D646F355-819F-E641-BE9A-FA7352ECEB5B}"/>
              </a:ext>
            </a:extLst>
          </p:cNvPr>
          <p:cNvSpPr/>
          <p:nvPr/>
        </p:nvSpPr>
        <p:spPr>
          <a:xfrm>
            <a:off x="786385" y="2746702"/>
            <a:ext cx="6144135" cy="3693044"/>
          </a:xfrm>
          <a:prstGeom prst="rect">
            <a:avLst/>
          </a:prstGeom>
        </p:spPr>
        <p:txBody>
          <a:bodyPr vert="horz" lIns="91440" tIns="45720" rIns="91440" bIns="45720" rtlCol="0">
            <a:normAutofit/>
          </a:bodyPr>
          <a:lstStyle/>
          <a:p>
            <a:pPr marL="45720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3200" b="0" i="0" u="none" strike="noStrike" kern="1200" cap="none" spc="0" normalizeH="0" baseline="0" noProof="0" dirty="0">
                <a:ln>
                  <a:noFill/>
                </a:ln>
                <a:solidFill>
                  <a:prstClr val="black"/>
                </a:solidFill>
                <a:effectLst/>
                <a:uLnTx/>
                <a:uFillTx/>
                <a:latin typeface="Calibri"/>
                <a:ea typeface="+mn-ea"/>
                <a:cs typeface="+mn-cs"/>
              </a:rPr>
              <a:t>Original dataset of </a:t>
            </a:r>
            <a:r>
              <a:rPr kumimoji="0" lang="en-US" sz="3200" b="0" i="0" u="none" strike="noStrike" kern="1200" cap="none" spc="0" normalizeH="0" baseline="0" noProof="0" dirty="0">
                <a:ln>
                  <a:noFill/>
                </a:ln>
                <a:solidFill>
                  <a:srgbClr val="0078D7"/>
                </a:solidFill>
                <a:effectLst/>
                <a:uLnTx/>
                <a:uFillTx/>
                <a:latin typeface="Calibri"/>
                <a:ea typeface="+mn-ea"/>
                <a:cs typeface="+mn-cs"/>
              </a:rPr>
              <a:t>2410</a:t>
            </a:r>
            <a:r>
              <a:rPr kumimoji="0" lang="en-US" sz="3200" b="0" i="0" u="none" strike="noStrike" kern="1200" cap="none" spc="0" normalizeH="0" baseline="0" noProof="0" dirty="0">
                <a:ln>
                  <a:noFill/>
                </a:ln>
                <a:solidFill>
                  <a:prstClr val="black"/>
                </a:solidFill>
                <a:effectLst/>
                <a:uLnTx/>
                <a:uFillTx/>
                <a:latin typeface="Calibri"/>
                <a:ea typeface="+mn-ea"/>
                <a:cs typeface="+mn-cs"/>
              </a:rPr>
              <a:t> beers</a:t>
            </a:r>
          </a:p>
          <a:p>
            <a:pPr marL="45720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3200" b="0" i="0" u="none" strike="noStrike" kern="1200" cap="none" spc="0" normalizeH="0" baseline="0" noProof="0" dirty="0">
              <a:ln>
                <a:noFill/>
              </a:ln>
              <a:solidFill>
                <a:prstClr val="black"/>
              </a:solidFill>
              <a:effectLst/>
              <a:uLnTx/>
              <a:uFillTx/>
              <a:latin typeface="Calibri"/>
              <a:ea typeface="+mn-ea"/>
              <a:cs typeface="+mn-cs"/>
            </a:endParaRPr>
          </a:p>
          <a:p>
            <a:pPr marL="45720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3200" b="0" i="0" u="none" strike="noStrike" kern="1200" cap="none" spc="0" normalizeH="0" baseline="0" noProof="0" dirty="0">
                <a:ln>
                  <a:noFill/>
                </a:ln>
                <a:solidFill>
                  <a:prstClr val="black"/>
                </a:solidFill>
                <a:effectLst/>
                <a:uLnTx/>
                <a:uFillTx/>
                <a:latin typeface="Calibri"/>
                <a:ea typeface="+mn-ea"/>
                <a:cs typeface="+mn-cs"/>
              </a:rPr>
              <a:t>With </a:t>
            </a:r>
            <a:r>
              <a:rPr kumimoji="0" lang="en-US" sz="3200" b="0" i="0" u="none" strike="noStrike" kern="1200" cap="none" spc="0" normalizeH="0" baseline="0" noProof="0" dirty="0">
                <a:ln>
                  <a:noFill/>
                </a:ln>
                <a:solidFill>
                  <a:srgbClr val="0078D7"/>
                </a:solidFill>
                <a:effectLst/>
                <a:uLnTx/>
                <a:uFillTx/>
                <a:latin typeface="Calibri"/>
                <a:ea typeface="+mn-ea"/>
                <a:cs typeface="+mn-cs"/>
              </a:rPr>
              <a:t>551</a:t>
            </a:r>
            <a:r>
              <a:rPr kumimoji="0" lang="en-US" sz="3200" b="0" i="0" u="none" strike="noStrike" kern="1200" cap="none" spc="0" normalizeH="0" baseline="0" noProof="0" dirty="0">
                <a:ln>
                  <a:noFill/>
                </a:ln>
                <a:solidFill>
                  <a:prstClr val="black"/>
                </a:solidFill>
                <a:effectLst/>
                <a:uLnTx/>
                <a:uFillTx/>
                <a:latin typeface="Calibri"/>
                <a:ea typeface="+mn-ea"/>
                <a:cs typeface="+mn-cs"/>
              </a:rPr>
              <a:t> Breweries</a:t>
            </a:r>
          </a:p>
          <a:p>
            <a:pPr marL="45720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2000" b="0" i="0" u="none" strike="noStrike" kern="1200" cap="none" spc="0" normalizeH="0" baseline="0" noProof="0" dirty="0">
              <a:ln>
                <a:noFill/>
              </a:ln>
              <a:solidFill>
                <a:prstClr val="black"/>
              </a:solidFill>
              <a:effectLst/>
              <a:uLnTx/>
              <a:uFillTx/>
              <a:latin typeface="Calibri"/>
              <a:ea typeface="+mn-ea"/>
              <a:cs typeface="+mn-cs"/>
            </a:endParaRPr>
          </a:p>
          <a:p>
            <a:pPr marL="45720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3200" b="0" i="0" u="none" strike="noStrike" kern="1200" cap="none" spc="0" normalizeH="0" baseline="0" noProof="0" dirty="0">
                <a:ln>
                  <a:noFill/>
                </a:ln>
                <a:solidFill>
                  <a:prstClr val="black"/>
                </a:solidFill>
                <a:effectLst/>
                <a:uLnTx/>
                <a:uFillTx/>
                <a:latin typeface="Calibri"/>
                <a:ea typeface="+mn-ea"/>
                <a:cs typeface="+mn-cs"/>
              </a:rPr>
              <a:t>In </a:t>
            </a:r>
            <a:r>
              <a:rPr kumimoji="0" lang="en-US" sz="3200" b="0" i="0" u="none" strike="noStrike" kern="1200" cap="none" spc="0" normalizeH="0" baseline="0" noProof="0" dirty="0">
                <a:ln>
                  <a:noFill/>
                </a:ln>
                <a:solidFill>
                  <a:srgbClr val="0078D7"/>
                </a:solidFill>
                <a:effectLst/>
                <a:uLnTx/>
                <a:uFillTx/>
                <a:latin typeface="Calibri"/>
                <a:ea typeface="+mn-ea"/>
                <a:cs typeface="+mn-cs"/>
              </a:rPr>
              <a:t>51</a:t>
            </a:r>
            <a:r>
              <a:rPr kumimoji="0" lang="en-US" sz="3200" b="0" i="0" u="none" strike="noStrike" kern="1200" cap="none" spc="0" normalizeH="0" baseline="0" noProof="0" dirty="0">
                <a:ln>
                  <a:noFill/>
                </a:ln>
                <a:solidFill>
                  <a:prstClr val="black"/>
                </a:solidFill>
                <a:effectLst/>
                <a:uLnTx/>
                <a:uFillTx/>
                <a:latin typeface="Calibri"/>
                <a:ea typeface="+mn-ea"/>
                <a:cs typeface="+mn-cs"/>
              </a:rPr>
              <a:t> States</a:t>
            </a:r>
          </a:p>
        </p:txBody>
      </p:sp>
      <p:pic>
        <p:nvPicPr>
          <p:cNvPr id="5" name="Picture 4" descr="A picture containing cup, table, food, sitting&#10;&#10;Description automatically generated">
            <a:extLst>
              <a:ext uri="{FF2B5EF4-FFF2-40B4-BE49-F238E27FC236}">
                <a16:creationId xmlns:a16="http://schemas.microsoft.com/office/drawing/2014/main" id="{3EC1AC96-039B-4143-9041-7FEDB4965A2F}"/>
              </a:ext>
            </a:extLst>
          </p:cNvPr>
          <p:cNvPicPr>
            <a:picLocks noChangeAspect="1"/>
          </p:cNvPicPr>
          <p:nvPr/>
        </p:nvPicPr>
        <p:blipFill rotWithShape="1">
          <a:blip r:embed="rId3">
            <a:extLst>
              <a:ext uri="{28A0092B-C50C-407E-A947-70E740481C1C}">
                <a14:useLocalDpi xmlns:a14="http://schemas.microsoft.com/office/drawing/2010/main" val="0"/>
              </a:ext>
            </a:extLst>
          </a:blip>
          <a:srcRect l="14013" r="16860" b="1"/>
          <a:stretch/>
        </p:blipFill>
        <p:spPr>
          <a:xfrm>
            <a:off x="7054618" y="10"/>
            <a:ext cx="7575780" cy="7315186"/>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p:spPr>
      </p:pic>
    </p:spTree>
    <p:extLst>
      <p:ext uri="{BB962C8B-B14F-4D97-AF65-F5344CB8AC3E}">
        <p14:creationId xmlns:p14="http://schemas.microsoft.com/office/powerpoint/2010/main" val="343019212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 up of a bottle&#10;&#10;Description automatically generated">
            <a:extLst>
              <a:ext uri="{FF2B5EF4-FFF2-40B4-BE49-F238E27FC236}">
                <a16:creationId xmlns:a16="http://schemas.microsoft.com/office/drawing/2014/main" id="{0ADE9AE4-754F-4D90-AC4F-52B278EABC19}"/>
              </a:ext>
            </a:extLst>
          </p:cNvPr>
          <p:cNvPicPr>
            <a:picLocks noChangeAspect="1"/>
          </p:cNvPicPr>
          <p:nvPr/>
        </p:nvPicPr>
        <p:blipFill rotWithShape="1">
          <a:blip r:embed="rId3">
            <a:extLst>
              <a:ext uri="{28A0092B-C50C-407E-A947-70E740481C1C}">
                <a14:useLocalDpi xmlns:a14="http://schemas.microsoft.com/office/drawing/2010/main" val="0"/>
              </a:ext>
            </a:extLst>
          </a:blip>
          <a:srcRect l="539" r="-1" b="-1"/>
          <a:stretch/>
        </p:blipFill>
        <p:spPr>
          <a:xfrm>
            <a:off x="3891234" y="10"/>
            <a:ext cx="10739168" cy="7315190"/>
          </a:xfrm>
          <a:custGeom>
            <a:avLst/>
            <a:gdLst/>
            <a:ahLst/>
            <a:cxnLst/>
            <a:rect l="l" t="t" r="r" b="b"/>
            <a:pathLst>
              <a:path w="8949307" h="6858000">
                <a:moveTo>
                  <a:pt x="0" y="0"/>
                </a:moveTo>
                <a:lnTo>
                  <a:pt x="8949307" y="0"/>
                </a:lnTo>
                <a:lnTo>
                  <a:pt x="8949307" y="6858000"/>
                </a:lnTo>
                <a:lnTo>
                  <a:pt x="0" y="6858000"/>
                </a:lnTo>
                <a:lnTo>
                  <a:pt x="62983" y="6788730"/>
                </a:lnTo>
                <a:cubicBezTo>
                  <a:pt x="773509" y="5928900"/>
                  <a:pt x="1212979" y="4741056"/>
                  <a:pt x="1212979" y="3429000"/>
                </a:cubicBezTo>
                <a:cubicBezTo>
                  <a:pt x="1212979" y="2116944"/>
                  <a:pt x="773509" y="929100"/>
                  <a:pt x="62983" y="69271"/>
                </a:cubicBezTo>
                <a:close/>
              </a:path>
            </a:pathLst>
          </a:custGeom>
        </p:spPr>
      </p:pic>
      <p:sp>
        <p:nvSpPr>
          <p:cNvPr id="88" name="Title 1">
            <a:extLst>
              <a:ext uri="{FF2B5EF4-FFF2-40B4-BE49-F238E27FC236}">
                <a16:creationId xmlns:a16="http://schemas.microsoft.com/office/drawing/2014/main" id="{AEE651BF-9AE9-4E0D-A467-DC7D9CA3DB20}"/>
              </a:ext>
            </a:extLst>
          </p:cNvPr>
          <p:cNvSpPr txBox="1">
            <a:spLocks/>
          </p:cNvSpPr>
          <p:nvPr/>
        </p:nvSpPr>
        <p:spPr>
          <a:xfrm>
            <a:off x="445312" y="1238707"/>
            <a:ext cx="4125773" cy="1199693"/>
          </a:xfrm>
          <a:prstGeom prst="rect">
            <a:avLst/>
          </a:prstGeom>
        </p:spPr>
        <p:txBody>
          <a:bodyPr vert="horz" lIns="91440" tIns="45720" rIns="91440" bIns="45720" numCol="1" rtlCol="0" anchor="b" anchorCtr="0" compatLnSpc="1">
            <a:prstTxWarp prst="textNoShape">
              <a:avLst/>
            </a:prstTxWarp>
            <a:normAutofit/>
          </a:bodyPr>
          <a:lstStyle>
            <a:lvl1pPr algn="r" defTabSz="457133" rtl="0" eaLnBrk="1" latinLnBrk="0" hangingPunct="1">
              <a:spcBef>
                <a:spcPct val="0"/>
              </a:spcBef>
              <a:buNone/>
              <a:defRPr sz="2800" b="0" i="0" kern="1200">
                <a:solidFill>
                  <a:schemeClr val="bg1"/>
                </a:solidFill>
                <a:latin typeface="Calibri"/>
                <a:ea typeface="+mj-ea"/>
                <a:cs typeface="Calibri"/>
              </a:defRPr>
            </a:lvl1pPr>
          </a:lstStyle>
          <a:p>
            <a:pPr algn="l" defTabSz="914400" fontAlgn="base">
              <a:lnSpc>
                <a:spcPct val="90000"/>
              </a:lnSpc>
              <a:spcAft>
                <a:spcPts val="600"/>
              </a:spcAft>
            </a:pPr>
            <a:r>
              <a:rPr lang="en-US" sz="4000" b="1" dirty="0">
                <a:solidFill>
                  <a:schemeClr val="tx1"/>
                </a:solidFill>
                <a:latin typeface="+mj-lt"/>
                <a:cs typeface="+mj-cs"/>
              </a:rPr>
              <a:t>Data Cleanup</a:t>
            </a:r>
          </a:p>
        </p:txBody>
      </p:sp>
      <p:sp>
        <p:nvSpPr>
          <p:cNvPr id="4" name="Rectangle 3">
            <a:extLst>
              <a:ext uri="{FF2B5EF4-FFF2-40B4-BE49-F238E27FC236}">
                <a16:creationId xmlns:a16="http://schemas.microsoft.com/office/drawing/2014/main" id="{D646F355-819F-E641-BE9A-FA7352ECEB5B}"/>
              </a:ext>
            </a:extLst>
          </p:cNvPr>
          <p:cNvSpPr/>
          <p:nvPr/>
        </p:nvSpPr>
        <p:spPr>
          <a:xfrm>
            <a:off x="445312" y="2899257"/>
            <a:ext cx="4126688" cy="3421075"/>
          </a:xfrm>
          <a:prstGeom prst="rect">
            <a:avLst/>
          </a:prstGeom>
        </p:spPr>
        <p:txBody>
          <a:bodyPr vert="horz" lIns="91440" tIns="45720" rIns="91440" bIns="45720" rtlCol="0" anchor="t">
            <a:normAutofit lnSpcReduction="10000"/>
          </a:bodyPr>
          <a:lstStyle/>
          <a:p>
            <a:pPr marL="457200" indent="-228600" defTabSz="914400">
              <a:lnSpc>
                <a:spcPct val="90000"/>
              </a:lnSpc>
              <a:spcAft>
                <a:spcPts val="600"/>
              </a:spcAft>
              <a:buFont typeface="Arial" panose="020B0604020202020204" pitchFamily="34" charset="0"/>
              <a:buChar char="•"/>
            </a:pPr>
            <a:r>
              <a:rPr lang="en-US" sz="3200" dirty="0"/>
              <a:t> Total missing ABV values – 1005(</a:t>
            </a:r>
            <a:r>
              <a:rPr lang="en-US" sz="3200" dirty="0">
                <a:solidFill>
                  <a:srgbClr val="FF0000"/>
                </a:solidFill>
              </a:rPr>
              <a:t>42%</a:t>
            </a:r>
            <a:r>
              <a:rPr lang="en-US" sz="3200" dirty="0"/>
              <a:t>)</a:t>
            </a:r>
          </a:p>
          <a:p>
            <a:pPr marL="228600" defTabSz="914400">
              <a:lnSpc>
                <a:spcPct val="90000"/>
              </a:lnSpc>
              <a:spcAft>
                <a:spcPts val="600"/>
              </a:spcAft>
            </a:pPr>
            <a:endParaRPr lang="en-US" sz="3200" dirty="0"/>
          </a:p>
          <a:p>
            <a:pPr marL="457200" indent="-228600" defTabSz="914400">
              <a:lnSpc>
                <a:spcPct val="90000"/>
              </a:lnSpc>
              <a:spcAft>
                <a:spcPts val="600"/>
              </a:spcAft>
              <a:buFont typeface="Arial" panose="020B0604020202020204" pitchFamily="34" charset="0"/>
              <a:buChar char="•"/>
            </a:pPr>
            <a:r>
              <a:rPr lang="en-US" sz="3200" dirty="0"/>
              <a:t>Total missing IBU values – 62(</a:t>
            </a:r>
            <a:r>
              <a:rPr lang="en-US" sz="3200" dirty="0">
                <a:solidFill>
                  <a:srgbClr val="FF0000"/>
                </a:solidFill>
              </a:rPr>
              <a:t>3%</a:t>
            </a:r>
            <a:r>
              <a:rPr lang="en-US" sz="3200" dirty="0"/>
              <a:t>)</a:t>
            </a:r>
          </a:p>
          <a:p>
            <a:pPr marL="457200" indent="-228600" defTabSz="914400">
              <a:lnSpc>
                <a:spcPct val="90000"/>
              </a:lnSpc>
              <a:spcAft>
                <a:spcPts val="600"/>
              </a:spcAft>
              <a:buFont typeface="Arial" panose="020B0604020202020204" pitchFamily="34" charset="0"/>
              <a:buChar char="•"/>
            </a:pPr>
            <a:endParaRPr lang="en-US" sz="3200" dirty="0"/>
          </a:p>
          <a:p>
            <a:pPr marL="457200" indent="-228600" defTabSz="914400">
              <a:lnSpc>
                <a:spcPct val="90000"/>
              </a:lnSpc>
              <a:spcAft>
                <a:spcPts val="600"/>
              </a:spcAft>
              <a:buFont typeface="Arial" panose="020B0604020202020204" pitchFamily="34" charset="0"/>
              <a:buChar char="•"/>
            </a:pPr>
            <a:r>
              <a:rPr lang="en-US" sz="3200" dirty="0"/>
              <a:t>Duplicates – 78(</a:t>
            </a:r>
            <a:r>
              <a:rPr lang="en-US" sz="3200" dirty="0">
                <a:solidFill>
                  <a:srgbClr val="FF0000"/>
                </a:solidFill>
              </a:rPr>
              <a:t>3%</a:t>
            </a:r>
            <a:r>
              <a:rPr lang="en-US" sz="3200" dirty="0"/>
              <a:t>)</a:t>
            </a:r>
          </a:p>
          <a:p>
            <a:pPr marL="457200" indent="-228600" defTabSz="914400">
              <a:lnSpc>
                <a:spcPct val="90000"/>
              </a:lnSpc>
              <a:spcAft>
                <a:spcPts val="600"/>
              </a:spcAft>
              <a:buFont typeface="Arial" panose="020B0604020202020204" pitchFamily="34" charset="0"/>
              <a:buChar char="•"/>
            </a:pPr>
            <a:endParaRPr lang="en-US" dirty="0"/>
          </a:p>
          <a:p>
            <a:pPr marL="457200" indent="-228600" defTabSz="914400">
              <a:lnSpc>
                <a:spcPct val="90000"/>
              </a:lnSpc>
              <a:spcAft>
                <a:spcPts val="600"/>
              </a:spcAft>
              <a:buFont typeface="Arial" panose="020B0604020202020204" pitchFamily="34" charset="0"/>
              <a:buChar char="•"/>
            </a:pPr>
            <a:endParaRPr lang="en-US" dirty="0"/>
          </a:p>
        </p:txBody>
      </p:sp>
      <p:cxnSp>
        <p:nvCxnSpPr>
          <p:cNvPr id="3" name="Straight Connector 2">
            <a:extLst>
              <a:ext uri="{FF2B5EF4-FFF2-40B4-BE49-F238E27FC236}">
                <a16:creationId xmlns:a16="http://schemas.microsoft.com/office/drawing/2014/main" id="{A97F8221-BDB3-44D3-BB76-B098B50A1C60}"/>
              </a:ext>
            </a:extLst>
          </p:cNvPr>
          <p:cNvCxnSpPr/>
          <p:nvPr/>
        </p:nvCxnSpPr>
        <p:spPr>
          <a:xfrm>
            <a:off x="228600" y="2514600"/>
            <a:ext cx="3352800"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74276907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37655" y="0"/>
            <a:ext cx="14665124" cy="7391401"/>
          </a:xfrm>
          <a:prstGeom prst="rect">
            <a:avLst/>
          </a:prstGeom>
        </p:spPr>
      </p:pic>
      <p:sp>
        <p:nvSpPr>
          <p:cNvPr id="88" name="Title 1">
            <a:extLst>
              <a:ext uri="{FF2B5EF4-FFF2-40B4-BE49-F238E27FC236}">
                <a16:creationId xmlns:a16="http://schemas.microsoft.com/office/drawing/2014/main" id="{AEE651BF-9AE9-4E0D-A467-DC7D9CA3DB20}"/>
              </a:ext>
            </a:extLst>
          </p:cNvPr>
          <p:cNvSpPr txBox="1">
            <a:spLocks/>
          </p:cNvSpPr>
          <p:nvPr/>
        </p:nvSpPr>
        <p:spPr>
          <a:xfrm>
            <a:off x="11723" y="110425"/>
            <a:ext cx="12516678" cy="619737"/>
          </a:xfrm>
          <a:prstGeom prst="rect">
            <a:avLst/>
          </a:prstGeom>
          <a:noFill/>
          <a:ln>
            <a:noFill/>
          </a:ln>
        </p:spPr>
        <p:txBody>
          <a:bodyPr vert="horz" wrap="square" lIns="86680" tIns="43342" rIns="86680" bIns="43342" numCol="1" rtlCol="0" anchor="ctr" anchorCtr="0" compatLnSpc="1">
            <a:prstTxWarp prst="textNoShape">
              <a:avLst/>
            </a:prstTxWarp>
            <a:noAutofit/>
          </a:bodyPr>
          <a:lstStyle>
            <a:lvl1pPr algn="r" defTabSz="457133" rtl="0" eaLnBrk="1" latinLnBrk="0" hangingPunct="1">
              <a:spcBef>
                <a:spcPct val="0"/>
              </a:spcBef>
              <a:buNone/>
              <a:defRPr sz="2800" b="0" i="0" kern="1200">
                <a:solidFill>
                  <a:schemeClr val="bg1"/>
                </a:solidFill>
                <a:latin typeface="Calibri"/>
                <a:ea typeface="+mj-ea"/>
                <a:cs typeface="Calibri"/>
              </a:defRPr>
            </a:lvl1pPr>
          </a:lstStyle>
          <a:p>
            <a:pPr algn="l" defTabSz="1155663" fontAlgn="base">
              <a:lnSpc>
                <a:spcPct val="95000"/>
              </a:lnSpc>
              <a:spcAft>
                <a:spcPct val="0"/>
              </a:spcAft>
            </a:pPr>
            <a:r>
              <a:rPr lang="en-US" b="1" dirty="0">
                <a:solidFill>
                  <a:schemeClr val="tx2"/>
                </a:solidFill>
                <a:latin typeface="TT Norms Medium" panose="02000803030000020003" pitchFamily="50" charset="0"/>
              </a:rPr>
              <a:t>Understanding the trend of Alcohol by Volume</a:t>
            </a:r>
          </a:p>
        </p:txBody>
      </p:sp>
      <p:sp>
        <p:nvSpPr>
          <p:cNvPr id="2" name="Rectangle 1">
            <a:extLst>
              <a:ext uri="{FF2B5EF4-FFF2-40B4-BE49-F238E27FC236}">
                <a16:creationId xmlns:a16="http://schemas.microsoft.com/office/drawing/2014/main" id="{F4F65E84-5684-E04E-82E0-36DEA4576244}"/>
              </a:ext>
            </a:extLst>
          </p:cNvPr>
          <p:cNvSpPr/>
          <p:nvPr/>
        </p:nvSpPr>
        <p:spPr>
          <a:xfrm>
            <a:off x="-12492" y="764386"/>
            <a:ext cx="12649200" cy="646331"/>
          </a:xfrm>
          <a:prstGeom prst="rect">
            <a:avLst/>
          </a:prstGeom>
        </p:spPr>
        <p:txBody>
          <a:bodyPr wrap="square">
            <a:spAutoFit/>
          </a:bodyPr>
          <a:lstStyle/>
          <a:p>
            <a:pPr marL="285750" marR="0">
              <a:spcBef>
                <a:spcPts val="0"/>
              </a:spcBef>
              <a:spcAft>
                <a:spcPts val="0"/>
              </a:spcAft>
            </a:pPr>
            <a:r>
              <a:rPr lang="en-US" dirty="0">
                <a:latin typeface="Calibri" panose="020F0502020204030204" pitchFamily="34" charset="0"/>
                <a:ea typeface="Calibri" panose="020F0502020204030204" pitchFamily="34" charset="0"/>
                <a:cs typeface="Times New Roman" panose="02020603050405020304" pitchFamily="18" charset="0"/>
              </a:rPr>
              <a:t>Median alcohol by volume is fairly consistent between 5% &amp; 6.3%, unless you are in Utah or New Jersey</a:t>
            </a:r>
          </a:p>
          <a:p>
            <a:pPr marL="285750" marR="0">
              <a:spcBef>
                <a:spcPts val="0"/>
              </a:spcBef>
              <a:spcAft>
                <a:spcPts val="0"/>
              </a:spcAft>
            </a:pPr>
            <a:r>
              <a:rPr lang="en-US" dirty="0">
                <a:latin typeface="Calibri" panose="020F0502020204030204" pitchFamily="34" charset="0"/>
                <a:ea typeface="Calibri" panose="020F0502020204030204" pitchFamily="34" charset="0"/>
                <a:cs typeface="Times New Roman" panose="02020603050405020304" pitchFamily="18" charset="0"/>
              </a:rPr>
              <a:t>The highest single ABV hails from Boulder, Colorado at 12.8% ABV</a:t>
            </a:r>
          </a:p>
        </p:txBody>
      </p:sp>
      <p:pic>
        <p:nvPicPr>
          <p:cNvPr id="5" name="Picture 4"/>
          <p:cNvPicPr>
            <a:picLocks noChangeAspect="1"/>
          </p:cNvPicPr>
          <p:nvPr/>
        </p:nvPicPr>
        <p:blipFill>
          <a:blip r:embed="rId3"/>
          <a:stretch>
            <a:fillRect/>
          </a:stretch>
        </p:blipFill>
        <p:spPr>
          <a:xfrm>
            <a:off x="8077200" y="1966546"/>
            <a:ext cx="6443100" cy="4522671"/>
          </a:xfrm>
          <a:prstGeom prst="rect">
            <a:avLst/>
          </a:prstGeom>
        </p:spPr>
      </p:pic>
      <p:pic>
        <p:nvPicPr>
          <p:cNvPr id="6" name="Picture 5"/>
          <p:cNvPicPr>
            <a:picLocks noChangeAspect="1"/>
          </p:cNvPicPr>
          <p:nvPr/>
        </p:nvPicPr>
        <p:blipFill>
          <a:blip r:embed="rId4"/>
          <a:stretch>
            <a:fillRect/>
          </a:stretch>
        </p:blipFill>
        <p:spPr>
          <a:xfrm>
            <a:off x="249115" y="1969738"/>
            <a:ext cx="7675685" cy="4522671"/>
          </a:xfrm>
          <a:prstGeom prst="rect">
            <a:avLst/>
          </a:prstGeom>
        </p:spPr>
      </p:pic>
    </p:spTree>
    <p:extLst>
      <p:ext uri="{BB962C8B-B14F-4D97-AF65-F5344CB8AC3E}">
        <p14:creationId xmlns:p14="http://schemas.microsoft.com/office/powerpoint/2010/main" val="83429970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5416" y="0"/>
            <a:ext cx="14665124" cy="7391401"/>
          </a:xfrm>
          <a:prstGeom prst="rect">
            <a:avLst/>
          </a:prstGeom>
        </p:spPr>
      </p:pic>
      <p:sp>
        <p:nvSpPr>
          <p:cNvPr id="88" name="Title 1">
            <a:extLst>
              <a:ext uri="{FF2B5EF4-FFF2-40B4-BE49-F238E27FC236}">
                <a16:creationId xmlns:a16="http://schemas.microsoft.com/office/drawing/2014/main" id="{AEE651BF-9AE9-4E0D-A467-DC7D9CA3DB20}"/>
              </a:ext>
            </a:extLst>
          </p:cNvPr>
          <p:cNvSpPr txBox="1">
            <a:spLocks/>
          </p:cNvSpPr>
          <p:nvPr/>
        </p:nvSpPr>
        <p:spPr>
          <a:xfrm>
            <a:off x="66626" y="122738"/>
            <a:ext cx="12516678" cy="619737"/>
          </a:xfrm>
          <a:prstGeom prst="rect">
            <a:avLst/>
          </a:prstGeom>
          <a:noFill/>
          <a:ln>
            <a:noFill/>
          </a:ln>
        </p:spPr>
        <p:txBody>
          <a:bodyPr vert="horz" wrap="square" lIns="86680" tIns="43342" rIns="86680" bIns="43342" numCol="1" rtlCol="0" anchor="ctr" anchorCtr="0" compatLnSpc="1">
            <a:prstTxWarp prst="textNoShape">
              <a:avLst/>
            </a:prstTxWarp>
            <a:noAutofit/>
          </a:bodyPr>
          <a:lstStyle>
            <a:lvl1pPr algn="r" defTabSz="457133" rtl="0" eaLnBrk="1" latinLnBrk="0" hangingPunct="1">
              <a:spcBef>
                <a:spcPct val="0"/>
              </a:spcBef>
              <a:buNone/>
              <a:defRPr sz="2800" b="0" i="0" kern="1200">
                <a:solidFill>
                  <a:schemeClr val="bg1"/>
                </a:solidFill>
                <a:latin typeface="Calibri"/>
                <a:ea typeface="+mj-ea"/>
                <a:cs typeface="Calibri"/>
              </a:defRPr>
            </a:lvl1pPr>
          </a:lstStyle>
          <a:p>
            <a:pPr algn="l" defTabSz="1155663" fontAlgn="base">
              <a:lnSpc>
                <a:spcPct val="95000"/>
              </a:lnSpc>
              <a:spcAft>
                <a:spcPct val="0"/>
              </a:spcAft>
            </a:pPr>
            <a:r>
              <a:rPr lang="en-US" b="1" dirty="0">
                <a:solidFill>
                  <a:schemeClr val="tx2"/>
                </a:solidFill>
                <a:latin typeface="TT Norms Medium" panose="02000803030000020003" pitchFamily="50" charset="0"/>
              </a:rPr>
              <a:t>Understanding the Trend of International Bitterness Units</a:t>
            </a:r>
          </a:p>
        </p:txBody>
      </p:sp>
      <p:sp>
        <p:nvSpPr>
          <p:cNvPr id="2" name="Rectangle 1">
            <a:extLst>
              <a:ext uri="{FF2B5EF4-FFF2-40B4-BE49-F238E27FC236}">
                <a16:creationId xmlns:a16="http://schemas.microsoft.com/office/drawing/2014/main" id="{F4F65E84-5684-E04E-82E0-36DEA4576244}"/>
              </a:ext>
            </a:extLst>
          </p:cNvPr>
          <p:cNvSpPr/>
          <p:nvPr/>
        </p:nvSpPr>
        <p:spPr>
          <a:xfrm>
            <a:off x="-225446" y="742475"/>
            <a:ext cx="12649200" cy="923330"/>
          </a:xfrm>
          <a:prstGeom prst="rect">
            <a:avLst/>
          </a:prstGeom>
        </p:spPr>
        <p:txBody>
          <a:bodyPr wrap="square">
            <a:spAutoFit/>
          </a:bodyPr>
          <a:lstStyle/>
          <a:p>
            <a:pPr marL="285750" marR="0">
              <a:spcBef>
                <a:spcPts val="0"/>
              </a:spcBef>
              <a:spcAft>
                <a:spcPts val="0"/>
              </a:spcAft>
            </a:pPr>
            <a:r>
              <a:rPr lang="en-US" dirty="0">
                <a:latin typeface="Arial" panose="020B0604020202020204" pitchFamily="34" charset="0"/>
                <a:ea typeface="Times New Roman" panose="02020603050405020304" pitchFamily="18" charset="0"/>
                <a:cs typeface="Times New Roman" panose="02020603050405020304" pitchFamily="18" charset="0"/>
              </a:rPr>
              <a:t>Median IBU is much more disparate</a:t>
            </a:r>
          </a:p>
          <a:p>
            <a:pPr marL="285750" marR="0">
              <a:spcBef>
                <a:spcPts val="0"/>
              </a:spcBef>
              <a:spcAft>
                <a:spcPts val="0"/>
              </a:spcAft>
            </a:pPr>
            <a:r>
              <a:rPr lang="en-US" dirty="0">
                <a:latin typeface="Arial" panose="020B0604020202020204" pitchFamily="34" charset="0"/>
                <a:ea typeface="Calibri" panose="020F0502020204030204" pitchFamily="34" charset="0"/>
                <a:cs typeface="Times New Roman" panose="02020603050405020304" pitchFamily="18" charset="0"/>
              </a:rPr>
              <a:t>Median value ranges from just under 20 to just over 60</a:t>
            </a:r>
          </a:p>
          <a:p>
            <a:pPr marL="285750" marR="0">
              <a:spcBef>
                <a:spcPts val="0"/>
              </a:spcBef>
              <a:spcAft>
                <a:spcPts val="0"/>
              </a:spcAft>
            </a:pPr>
            <a:r>
              <a:rPr lang="en-US" dirty="0">
                <a:latin typeface="Arial" panose="020B0604020202020204" pitchFamily="34" charset="0"/>
                <a:ea typeface="Calibri" panose="020F0502020204030204" pitchFamily="34" charset="0"/>
                <a:cs typeface="Times New Roman" panose="02020603050405020304" pitchFamily="18" charset="0"/>
              </a:rPr>
              <a:t>The most bitter beer comes out of Astoria, Oregon at an IBU score of 138</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6" name="Picture 5"/>
          <p:cNvPicPr>
            <a:picLocks noChangeAspect="1"/>
          </p:cNvPicPr>
          <p:nvPr/>
        </p:nvPicPr>
        <p:blipFill rotWithShape="1">
          <a:blip r:embed="rId3"/>
          <a:srcRect r="12084"/>
          <a:stretch/>
        </p:blipFill>
        <p:spPr>
          <a:xfrm>
            <a:off x="8142686" y="2011882"/>
            <a:ext cx="6335551" cy="4623519"/>
          </a:xfrm>
          <a:prstGeom prst="rect">
            <a:avLst/>
          </a:prstGeom>
        </p:spPr>
      </p:pic>
      <p:pic>
        <p:nvPicPr>
          <p:cNvPr id="3" name="Picture 2"/>
          <p:cNvPicPr>
            <a:picLocks noChangeAspect="1"/>
          </p:cNvPicPr>
          <p:nvPr/>
        </p:nvPicPr>
        <p:blipFill>
          <a:blip r:embed="rId4"/>
          <a:stretch>
            <a:fillRect/>
          </a:stretch>
        </p:blipFill>
        <p:spPr>
          <a:xfrm>
            <a:off x="138082" y="2011882"/>
            <a:ext cx="7894589" cy="4609272"/>
          </a:xfrm>
          <a:prstGeom prst="rect">
            <a:avLst/>
          </a:prstGeom>
        </p:spPr>
      </p:pic>
    </p:spTree>
    <p:extLst>
      <p:ext uri="{BB962C8B-B14F-4D97-AF65-F5344CB8AC3E}">
        <p14:creationId xmlns:p14="http://schemas.microsoft.com/office/powerpoint/2010/main" val="106111511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6" name="Rectangle 145">
            <a:extLst>
              <a:ext uri="{FF2B5EF4-FFF2-40B4-BE49-F238E27FC236}">
                <a16:creationId xmlns:a16="http://schemas.microsoft.com/office/drawing/2014/main" id="{8FC9BE17-9A7B-462D-AE50-3D877738730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4630400" cy="7315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3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3" name="Picture 2" descr="A close up of a bottle&#10;&#10;Description automatically generated">
            <a:extLst>
              <a:ext uri="{FF2B5EF4-FFF2-40B4-BE49-F238E27FC236}">
                <a16:creationId xmlns:a16="http://schemas.microsoft.com/office/drawing/2014/main" id="{A9362335-8898-44F5-ABC2-1EADF4144A99}"/>
              </a:ext>
            </a:extLst>
          </p:cNvPr>
          <p:cNvPicPr>
            <a:picLocks noChangeAspect="1"/>
          </p:cNvPicPr>
          <p:nvPr/>
        </p:nvPicPr>
        <p:blipFill rotWithShape="1">
          <a:blip r:embed="rId3">
            <a:extLst>
              <a:ext uri="{28A0092B-C50C-407E-A947-70E740481C1C}">
                <a14:useLocalDpi xmlns:a14="http://schemas.microsoft.com/office/drawing/2010/main" val="0"/>
              </a:ext>
            </a:extLst>
          </a:blip>
          <a:srcRect t="9091" r="27284"/>
          <a:stretch/>
        </p:blipFill>
        <p:spPr>
          <a:xfrm>
            <a:off x="7315199" y="977799"/>
            <a:ext cx="7315199" cy="6337402"/>
          </a:xfrm>
          <a:prstGeom prst="rect">
            <a:avLst/>
          </a:prstGeom>
        </p:spPr>
      </p:pic>
      <p:sp>
        <p:nvSpPr>
          <p:cNvPr id="148" name="Rectangle 147">
            <a:extLst>
              <a:ext uri="{FF2B5EF4-FFF2-40B4-BE49-F238E27FC236}">
                <a16:creationId xmlns:a16="http://schemas.microsoft.com/office/drawing/2014/main" id="{3EBE8569-6AEC-4B8C-8D53-2DE337CDBA6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1707921" cy="73152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3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88" name="Title 1">
            <a:extLst>
              <a:ext uri="{FF2B5EF4-FFF2-40B4-BE49-F238E27FC236}">
                <a16:creationId xmlns:a16="http://schemas.microsoft.com/office/drawing/2014/main" id="{AEE651BF-9AE9-4E0D-A467-DC7D9CA3DB20}"/>
              </a:ext>
            </a:extLst>
          </p:cNvPr>
          <p:cNvSpPr txBox="1">
            <a:spLocks/>
          </p:cNvSpPr>
          <p:nvPr/>
        </p:nvSpPr>
        <p:spPr>
          <a:xfrm>
            <a:off x="445312" y="1238707"/>
            <a:ext cx="4125773" cy="1199693"/>
          </a:xfrm>
          <a:prstGeom prst="rect">
            <a:avLst/>
          </a:prstGeom>
        </p:spPr>
        <p:txBody>
          <a:bodyPr vert="horz" lIns="91440" tIns="45720" rIns="91440" bIns="45720" numCol="1" rtlCol="0" anchor="b" anchorCtr="0" compatLnSpc="1">
            <a:prstTxWarp prst="textNoShape">
              <a:avLst/>
            </a:prstTxWarp>
            <a:normAutofit/>
          </a:bodyPr>
          <a:lstStyle>
            <a:lvl1pPr algn="r" defTabSz="457133" rtl="0" eaLnBrk="1" latinLnBrk="0" hangingPunct="1">
              <a:spcBef>
                <a:spcPct val="0"/>
              </a:spcBef>
              <a:buNone/>
              <a:defRPr sz="2800" b="0" i="0" kern="1200">
                <a:solidFill>
                  <a:schemeClr val="bg1"/>
                </a:solidFill>
                <a:latin typeface="Calibri"/>
                <a:ea typeface="+mj-ea"/>
                <a:cs typeface="Calibri"/>
              </a:defRPr>
            </a:lvl1pPr>
          </a:lstStyle>
          <a:p>
            <a:pPr marL="0" marR="0" lvl="0" indent="0" algn="l" defTabSz="914400" rtl="0" eaLnBrk="1" fontAlgn="base" latinLnBrk="0" hangingPunct="1">
              <a:lnSpc>
                <a:spcPct val="90000"/>
              </a:lnSpc>
              <a:spcBef>
                <a:spcPct val="0"/>
              </a:spcBef>
              <a:spcAft>
                <a:spcPts val="600"/>
              </a:spcAft>
              <a:buClrTx/>
              <a:buSzTx/>
              <a:buFontTx/>
              <a:buNone/>
              <a:tabLst/>
              <a:defRPr/>
            </a:pPr>
            <a:endParaRPr kumimoji="0" lang="en-US" sz="3200" b="1" i="0" u="none" strike="noStrike" kern="1200" cap="none" spc="0" normalizeH="0" baseline="0" noProof="0" dirty="0">
              <a:ln>
                <a:noFill/>
              </a:ln>
              <a:solidFill>
                <a:prstClr val="black"/>
              </a:solidFill>
              <a:effectLst/>
              <a:uLnTx/>
              <a:uFillTx/>
              <a:latin typeface="Calibri"/>
              <a:ea typeface="+mj-ea"/>
              <a:cs typeface="Calibri"/>
            </a:endParaRPr>
          </a:p>
        </p:txBody>
      </p:sp>
      <p:sp>
        <p:nvSpPr>
          <p:cNvPr id="150" name="Rectangle 149">
            <a:extLst>
              <a:ext uri="{FF2B5EF4-FFF2-40B4-BE49-F238E27FC236}">
                <a16:creationId xmlns:a16="http://schemas.microsoft.com/office/drawing/2014/main" id="{55D4142C-5077-457F-A6AD-3FECFDB3968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99948" y="609600"/>
            <a:ext cx="78029" cy="6583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3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2" name="Rectangle 151">
            <a:extLst>
              <a:ext uri="{FF2B5EF4-FFF2-40B4-BE49-F238E27FC236}">
                <a16:creationId xmlns:a16="http://schemas.microsoft.com/office/drawing/2014/main" id="{7A5F0580-5EE9-419F-96EE-B6529EF6E7D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892" y="2606378"/>
            <a:ext cx="3961181" cy="9754"/>
          </a:xfrm>
          <a:prstGeom prst="rect">
            <a:avLst/>
          </a:prstGeom>
          <a:solidFill>
            <a:srgbClr val="D5D5D5"/>
          </a:solidFill>
          <a:ln w="3175">
            <a:solidFill>
              <a:srgbClr val="D5D5D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E286C359-768D-4222-BD5C-D24DBD25634C}"/>
              </a:ext>
            </a:extLst>
          </p:cNvPr>
          <p:cNvSpPr txBox="1"/>
          <p:nvPr/>
        </p:nvSpPr>
        <p:spPr>
          <a:xfrm>
            <a:off x="123633" y="1752600"/>
            <a:ext cx="6886767" cy="6401753"/>
          </a:xfrm>
          <a:prstGeom prst="rect">
            <a:avLst/>
          </a:prstGeom>
          <a:noFill/>
        </p:spPr>
        <p:txBody>
          <a:bodyPr wrap="square" rtlCol="0">
            <a:spAutoFit/>
          </a:bodyPr>
          <a:lstStyle/>
          <a:p>
            <a:pPr marL="0" marR="0" lvl="0" indent="0" algn="l" defTabSz="914234"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Calibri"/>
                <a:ea typeface="+mn-ea"/>
                <a:cs typeface="+mn-cs"/>
              </a:rPr>
              <a:t>Max ABV &amp; IBU by State</a:t>
            </a:r>
          </a:p>
          <a:p>
            <a:pPr marL="0" marR="0" lvl="0" indent="0" algn="l" defTabSz="914234"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234"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Calibri"/>
                <a:ea typeface="+mn-ea"/>
                <a:cs typeface="+mn-cs"/>
              </a:rPr>
              <a:t>State with Max ABV Beer  – </a:t>
            </a:r>
            <a:r>
              <a:rPr kumimoji="0" lang="en-US" sz="3200" b="0" i="0" u="none" strike="noStrike" kern="1200" cap="none" spc="0" normalizeH="0" baseline="0" noProof="0" dirty="0">
                <a:ln>
                  <a:noFill/>
                </a:ln>
                <a:solidFill>
                  <a:srgbClr val="F79646"/>
                </a:solidFill>
                <a:effectLst/>
                <a:uLnTx/>
                <a:uFillTx/>
                <a:latin typeface="Calibri"/>
                <a:ea typeface="+mn-ea"/>
                <a:cs typeface="+mn-cs"/>
              </a:rPr>
              <a:t>CO (12.8%)</a:t>
            </a:r>
          </a:p>
          <a:p>
            <a:pPr marL="0" marR="0" lvl="0" indent="0" algn="l" defTabSz="914234" rtl="0" eaLnBrk="1" fontAlgn="auto" latinLnBrk="0" hangingPunct="1">
              <a:lnSpc>
                <a:spcPct val="100000"/>
              </a:lnSpc>
              <a:spcBef>
                <a:spcPts val="0"/>
              </a:spcBef>
              <a:spcAft>
                <a:spcPts val="0"/>
              </a:spcAft>
              <a:buClrTx/>
              <a:buSzTx/>
              <a:buFontTx/>
              <a:buNone/>
              <a:tabLst/>
              <a:defRPr/>
            </a:pPr>
            <a:r>
              <a:rPr kumimoji="0" lang="en-US" sz="2400" b="0" i="1" u="none" strike="noStrike" kern="1200" cap="none" spc="0" normalizeH="0" baseline="0" noProof="0" dirty="0">
                <a:ln>
                  <a:noFill/>
                </a:ln>
                <a:solidFill>
                  <a:prstClr val="black"/>
                </a:solidFill>
                <a:effectLst/>
                <a:uLnTx/>
                <a:uFillTx/>
                <a:latin typeface="Calibri"/>
                <a:ea typeface="+mn-ea"/>
                <a:cs typeface="+mn-cs"/>
              </a:rPr>
              <a:t>Lee Hill Series Vol. 5 Belgian Style Quadrupel Ale</a:t>
            </a:r>
          </a:p>
          <a:p>
            <a:pPr marL="0" marR="0" lvl="0" indent="0" algn="l" defTabSz="91423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234"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white">
                    <a:lumMod val="75000"/>
                  </a:prstClr>
                </a:solidFill>
                <a:effectLst/>
                <a:uLnTx/>
                <a:uFillTx/>
                <a:latin typeface="Calibri"/>
                <a:ea typeface="+mn-ea"/>
                <a:cs typeface="+mn-cs"/>
              </a:rPr>
              <a:t>State with Min ABV Beer – CA (0.1%)</a:t>
            </a:r>
          </a:p>
          <a:p>
            <a:pPr marL="0" marR="0" lvl="0" indent="0" algn="l" defTabSz="914234" rtl="0" eaLnBrk="1" fontAlgn="auto" latinLnBrk="0" hangingPunct="1">
              <a:lnSpc>
                <a:spcPct val="100000"/>
              </a:lnSpc>
              <a:spcBef>
                <a:spcPts val="0"/>
              </a:spcBef>
              <a:spcAft>
                <a:spcPts val="0"/>
              </a:spcAft>
              <a:buClrTx/>
              <a:buSzTx/>
              <a:buFontTx/>
              <a:buNone/>
              <a:tabLst/>
              <a:defRPr/>
            </a:pPr>
            <a:r>
              <a:rPr kumimoji="0" lang="en-US" sz="2400" b="0" i="1" u="none" strike="noStrike" kern="1200" cap="none" spc="0" normalizeH="0" baseline="0" noProof="0" dirty="0">
                <a:ln>
                  <a:noFill/>
                </a:ln>
                <a:solidFill>
                  <a:prstClr val="white">
                    <a:lumMod val="75000"/>
                  </a:prstClr>
                </a:solidFill>
                <a:effectLst/>
                <a:uLnTx/>
                <a:uFillTx/>
                <a:latin typeface="Calibri"/>
                <a:ea typeface="+mn-ea"/>
                <a:cs typeface="+mn-cs"/>
              </a:rPr>
              <a:t>Scotty K NA</a:t>
            </a:r>
          </a:p>
          <a:p>
            <a:pPr marL="0" marR="0" lvl="0" indent="0" algn="l" defTabSz="914234"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234"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Calibri"/>
                <a:ea typeface="+mn-ea"/>
                <a:cs typeface="+mn-cs"/>
              </a:rPr>
              <a:t>State with Max IBU Beer – </a:t>
            </a:r>
            <a:r>
              <a:rPr kumimoji="0" lang="en-US" sz="3200" b="0" i="0" u="none" strike="noStrike" kern="1200" cap="none" spc="0" normalizeH="0" baseline="0" noProof="0" dirty="0">
                <a:ln>
                  <a:noFill/>
                </a:ln>
                <a:solidFill>
                  <a:srgbClr val="F79646"/>
                </a:solidFill>
                <a:effectLst/>
                <a:uLnTx/>
                <a:uFillTx/>
                <a:latin typeface="Calibri"/>
                <a:ea typeface="+mn-ea"/>
                <a:cs typeface="+mn-cs"/>
              </a:rPr>
              <a:t>OR (138)</a:t>
            </a:r>
          </a:p>
          <a:p>
            <a:pPr marL="0" marR="0" lvl="0" indent="0" algn="l" defTabSz="914234" rtl="0" eaLnBrk="1" fontAlgn="auto" latinLnBrk="0" hangingPunct="1">
              <a:lnSpc>
                <a:spcPct val="100000"/>
              </a:lnSpc>
              <a:spcBef>
                <a:spcPts val="0"/>
              </a:spcBef>
              <a:spcAft>
                <a:spcPts val="0"/>
              </a:spcAft>
              <a:buClrTx/>
              <a:buSzTx/>
              <a:buFontTx/>
              <a:buNone/>
              <a:tabLst/>
              <a:defRPr/>
            </a:pPr>
            <a:r>
              <a:rPr kumimoji="0" lang="en-US" sz="2400" b="0" i="1" u="none" strike="noStrike" kern="1200" cap="none" spc="0" normalizeH="0" baseline="0" noProof="0" dirty="0">
                <a:ln>
                  <a:noFill/>
                </a:ln>
                <a:solidFill>
                  <a:prstClr val="black"/>
                </a:solidFill>
                <a:effectLst/>
                <a:uLnTx/>
                <a:uFillTx/>
                <a:latin typeface="Calibri"/>
                <a:ea typeface="+mn-ea"/>
                <a:cs typeface="+mn-cs"/>
              </a:rPr>
              <a:t>Bitter Bitch Imperial IPA</a:t>
            </a:r>
          </a:p>
          <a:p>
            <a:pPr marL="0" marR="0" lvl="0" indent="0" algn="l" defTabSz="914234"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234"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white">
                    <a:lumMod val="75000"/>
                  </a:prstClr>
                </a:solidFill>
                <a:effectLst/>
                <a:uLnTx/>
                <a:uFillTx/>
                <a:latin typeface="Calibri"/>
                <a:ea typeface="+mn-ea"/>
                <a:cs typeface="+mn-cs"/>
              </a:rPr>
              <a:t>State with Min IBU Beer – CA (4)</a:t>
            </a:r>
          </a:p>
          <a:p>
            <a:pPr marL="0" marR="0" lvl="0" indent="0" algn="l" defTabSz="914234" rtl="0" eaLnBrk="1" fontAlgn="auto" latinLnBrk="0" hangingPunct="1">
              <a:lnSpc>
                <a:spcPct val="100000"/>
              </a:lnSpc>
              <a:spcBef>
                <a:spcPts val="0"/>
              </a:spcBef>
              <a:spcAft>
                <a:spcPts val="0"/>
              </a:spcAft>
              <a:buClrTx/>
              <a:buSzTx/>
              <a:buFontTx/>
              <a:buNone/>
              <a:tabLst/>
              <a:defRPr/>
            </a:pPr>
            <a:r>
              <a:rPr kumimoji="0" lang="en-US" sz="2400" b="0" i="1" u="none" strike="noStrike" kern="1200" cap="none" spc="0" normalizeH="0" baseline="0" noProof="0" dirty="0">
                <a:ln>
                  <a:noFill/>
                </a:ln>
                <a:solidFill>
                  <a:prstClr val="white">
                    <a:lumMod val="75000"/>
                  </a:prstClr>
                </a:solidFill>
                <a:effectLst/>
                <a:uLnTx/>
                <a:uFillTx/>
                <a:latin typeface="Calibri"/>
                <a:ea typeface="+mn-ea"/>
                <a:cs typeface="+mn-cs"/>
              </a:rPr>
              <a:t>Summer Solstice</a:t>
            </a:r>
          </a:p>
          <a:p>
            <a:pPr marL="0" marR="0" lvl="0" indent="0" algn="l" defTabSz="914234"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234"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p:txBody>
      </p:sp>
      <p:sp>
        <p:nvSpPr>
          <p:cNvPr id="7" name="Rectangle: Rounded Corners 6">
            <a:extLst>
              <a:ext uri="{FF2B5EF4-FFF2-40B4-BE49-F238E27FC236}">
                <a16:creationId xmlns:a16="http://schemas.microsoft.com/office/drawing/2014/main" id="{79062F43-4EFB-4DAD-A9EF-70D6B74062F9}"/>
              </a:ext>
            </a:extLst>
          </p:cNvPr>
          <p:cNvSpPr/>
          <p:nvPr/>
        </p:nvSpPr>
        <p:spPr>
          <a:xfrm>
            <a:off x="46542" y="1377698"/>
            <a:ext cx="7086597" cy="5937502"/>
          </a:xfrm>
          <a:prstGeom prst="roundRect">
            <a:avLst/>
          </a:prstGeom>
          <a:solidFill>
            <a:srgbClr val="FFC000">
              <a:alpha val="39000"/>
            </a:srgbClr>
          </a:solidFill>
          <a:ln>
            <a:solidFill>
              <a:schemeClr val="accent1">
                <a:shade val="50000"/>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23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299430091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1" name="Rectangle 92">
            <a:extLst>
              <a:ext uri="{FF2B5EF4-FFF2-40B4-BE49-F238E27FC236}">
                <a16:creationId xmlns:a16="http://schemas.microsoft.com/office/drawing/2014/main" id="{33CD251C-A887-4D2F-925B-FC097198538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4630400" cy="7315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Freeform: Shape 94">
            <a:extLst>
              <a:ext uri="{FF2B5EF4-FFF2-40B4-BE49-F238E27FC236}">
                <a16:creationId xmlns:a16="http://schemas.microsoft.com/office/drawing/2014/main" id="{3B2069EE-A08E-44F0-B3F9-3CF8CC2DCAD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352088" cy="7314711"/>
          </a:xfrm>
          <a:custGeom>
            <a:avLst/>
            <a:gdLst>
              <a:gd name="connsiteX0" fmla="*/ 0 w 6126740"/>
              <a:gd name="connsiteY0" fmla="*/ 0 h 6857542"/>
              <a:gd name="connsiteX1" fmla="*/ 4980067 w 6126740"/>
              <a:gd name="connsiteY1" fmla="*/ 0 h 6857542"/>
              <a:gd name="connsiteX2" fmla="*/ 4992714 w 6126740"/>
              <a:gd name="connsiteY2" fmla="*/ 31774 h 6857542"/>
              <a:gd name="connsiteX3" fmla="*/ 6047722 w 6126740"/>
              <a:gd name="connsiteY3" fmla="*/ 2682457 h 6857542"/>
              <a:gd name="connsiteX4" fmla="*/ 6047722 w 6126740"/>
              <a:gd name="connsiteY4" fmla="*/ 3752208 h 6857542"/>
              <a:gd name="connsiteX5" fmla="*/ 4890218 w 6126740"/>
              <a:gd name="connsiteY5" fmla="*/ 6660411 h 6857542"/>
              <a:gd name="connsiteX6" fmla="*/ 4811756 w 6126740"/>
              <a:gd name="connsiteY6" fmla="*/ 6857542 h 6857542"/>
              <a:gd name="connsiteX7" fmla="*/ 0 w 6126740"/>
              <a:gd name="connsiteY7" fmla="*/ 6857542 h 6857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26740" h="6857542">
                <a:moveTo>
                  <a:pt x="0" y="0"/>
                </a:moveTo>
                <a:lnTo>
                  <a:pt x="4980067" y="0"/>
                </a:lnTo>
                <a:lnTo>
                  <a:pt x="4992714" y="31774"/>
                </a:lnTo>
                <a:cubicBezTo>
                  <a:pt x="6047722" y="2682457"/>
                  <a:pt x="6047722" y="2682457"/>
                  <a:pt x="6047722" y="2682457"/>
                </a:cubicBezTo>
                <a:cubicBezTo>
                  <a:pt x="6153080" y="2988100"/>
                  <a:pt x="6153080" y="3446565"/>
                  <a:pt x="6047722" y="3752208"/>
                </a:cubicBezTo>
                <a:cubicBezTo>
                  <a:pt x="5563735" y="4968215"/>
                  <a:pt x="5185620" y="5918220"/>
                  <a:pt x="4890218" y="6660411"/>
                </a:cubicBezTo>
                <a:lnTo>
                  <a:pt x="4811756" y="6857542"/>
                </a:lnTo>
                <a:lnTo>
                  <a:pt x="0" y="6857542"/>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8" name="Title 1">
            <a:extLst>
              <a:ext uri="{FF2B5EF4-FFF2-40B4-BE49-F238E27FC236}">
                <a16:creationId xmlns:a16="http://schemas.microsoft.com/office/drawing/2014/main" id="{AEE651BF-9AE9-4E0D-A467-DC7D9CA3DB20}"/>
              </a:ext>
            </a:extLst>
          </p:cNvPr>
          <p:cNvSpPr txBox="1">
            <a:spLocks/>
          </p:cNvSpPr>
          <p:nvPr/>
        </p:nvSpPr>
        <p:spPr>
          <a:xfrm>
            <a:off x="920746" y="1382972"/>
            <a:ext cx="5065161" cy="2035030"/>
          </a:xfrm>
          <a:prstGeom prst="rect">
            <a:avLst/>
          </a:prstGeom>
        </p:spPr>
        <p:txBody>
          <a:bodyPr vert="horz" lIns="91440" tIns="45720" rIns="91440" bIns="45720" numCol="1" rtlCol="0" anchor="b" anchorCtr="0" compatLnSpc="1">
            <a:prstTxWarp prst="textNoShape">
              <a:avLst/>
            </a:prstTxWarp>
            <a:normAutofit/>
          </a:bodyPr>
          <a:lstStyle>
            <a:lvl1pPr algn="r" defTabSz="457133" rtl="0" eaLnBrk="1" latinLnBrk="0" hangingPunct="1">
              <a:spcBef>
                <a:spcPct val="0"/>
              </a:spcBef>
              <a:buNone/>
              <a:defRPr sz="2800" b="0" i="0" kern="1200">
                <a:solidFill>
                  <a:schemeClr val="bg1"/>
                </a:solidFill>
                <a:latin typeface="Calibri"/>
                <a:ea typeface="+mj-ea"/>
                <a:cs typeface="Calibri"/>
              </a:defRPr>
            </a:lvl1pPr>
          </a:lstStyle>
          <a:p>
            <a:pPr algn="l" defTabSz="914400" fontAlgn="base">
              <a:lnSpc>
                <a:spcPct val="90000"/>
              </a:lnSpc>
              <a:spcAft>
                <a:spcPts val="600"/>
              </a:spcAft>
            </a:pPr>
            <a:r>
              <a:rPr lang="en-US" sz="3400" b="1">
                <a:latin typeface="+mj-lt"/>
                <a:cs typeface="+mj-cs"/>
              </a:rPr>
              <a:t>Analyzing Summary statistics and distribution of ABV variable</a:t>
            </a:r>
          </a:p>
        </p:txBody>
      </p:sp>
      <p:grpSp>
        <p:nvGrpSpPr>
          <p:cNvPr id="103" name="Group 96">
            <a:extLst>
              <a:ext uri="{FF2B5EF4-FFF2-40B4-BE49-F238E27FC236}">
                <a16:creationId xmlns:a16="http://schemas.microsoft.com/office/drawing/2014/main" id="{9C6E8597-0CCE-4A8A-9326-AA52691A1C81}"/>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68096" y="682752"/>
            <a:ext cx="1354058" cy="903686"/>
            <a:chOff x="5307830" y="325570"/>
            <a:chExt cx="1128382" cy="847206"/>
          </a:xfrm>
        </p:grpSpPr>
        <p:sp>
          <p:nvSpPr>
            <p:cNvPr id="98" name="Freeform 5">
              <a:extLst>
                <a:ext uri="{FF2B5EF4-FFF2-40B4-BE49-F238E27FC236}">
                  <a16:creationId xmlns:a16="http://schemas.microsoft.com/office/drawing/2014/main" id="{E78FE76E-DF1D-420B-957F-8ECE93C02B85}"/>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val="1"/>
                </p:ext>
              </p:extLst>
            </p:nvPr>
          </p:nvSpPr>
          <p:spPr bwMode="auto">
            <a:xfrm>
              <a:off x="5307830" y="577396"/>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99" name="Freeform 5">
              <a:extLst>
                <a:ext uri="{FF2B5EF4-FFF2-40B4-BE49-F238E27FC236}">
                  <a16:creationId xmlns:a16="http://schemas.microsoft.com/office/drawing/2014/main" id="{CF2F61F0-9758-4DEF-AC08-7B00F04A4639}"/>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val="1"/>
                </p:ext>
              </p:extLst>
            </p:nvPr>
          </p:nvSpPr>
          <p:spPr bwMode="auto">
            <a:xfrm>
              <a:off x="5885720" y="325570"/>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pic>
        <p:nvPicPr>
          <p:cNvPr id="3" name="Picture 2" descr="A close up of a logo&#10;&#10;Description automatically generated">
            <a:extLst>
              <a:ext uri="{FF2B5EF4-FFF2-40B4-BE49-F238E27FC236}">
                <a16:creationId xmlns:a16="http://schemas.microsoft.com/office/drawing/2014/main" id="{FEE48001-925E-4610-8538-81867A73CD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391400" y="76200"/>
            <a:ext cx="7189076" cy="7189076"/>
          </a:xfrm>
          <a:prstGeom prst="rect">
            <a:avLst/>
          </a:prstGeom>
        </p:spPr>
      </p:pic>
      <p:sp>
        <p:nvSpPr>
          <p:cNvPr id="5" name="Rectangle 4">
            <a:extLst>
              <a:ext uri="{FF2B5EF4-FFF2-40B4-BE49-F238E27FC236}">
                <a16:creationId xmlns:a16="http://schemas.microsoft.com/office/drawing/2014/main" id="{835714B1-3580-3149-88B1-C708E7034209}"/>
              </a:ext>
            </a:extLst>
          </p:cNvPr>
          <p:cNvSpPr/>
          <p:nvPr/>
        </p:nvSpPr>
        <p:spPr>
          <a:xfrm>
            <a:off x="-76200" y="3429000"/>
            <a:ext cx="6274675" cy="3607678"/>
          </a:xfrm>
          <a:prstGeom prst="rect">
            <a:avLst/>
          </a:prstGeom>
        </p:spPr>
        <p:txBody>
          <a:bodyPr vert="horz" lIns="91440" tIns="45720" rIns="91440" bIns="45720" rtlCol="0" anchor="t">
            <a:noAutofit/>
          </a:bodyPr>
          <a:lstStyle/>
          <a:p>
            <a:pPr indent="-228600" defTabSz="914400">
              <a:lnSpc>
                <a:spcPct val="90000"/>
              </a:lnSpc>
              <a:spcAft>
                <a:spcPts val="600"/>
              </a:spcAft>
              <a:buFont typeface="Arial" panose="020B0604020202020204" pitchFamily="34" charset="0"/>
              <a:buChar char="•"/>
            </a:pPr>
            <a:endParaRPr lang="en-US" sz="1200" dirty="0">
              <a:solidFill>
                <a:schemeClr val="bg1"/>
              </a:solidFill>
            </a:endParaRPr>
          </a:p>
          <a:p>
            <a:pPr indent="-228600" defTabSz="914400">
              <a:lnSpc>
                <a:spcPct val="90000"/>
              </a:lnSpc>
              <a:spcAft>
                <a:spcPts val="600"/>
              </a:spcAft>
              <a:buFont typeface="Arial" panose="020B0604020202020204" pitchFamily="34" charset="0"/>
              <a:buChar char="•"/>
            </a:pPr>
            <a:r>
              <a:rPr lang="en-US" sz="1400" dirty="0">
                <a:solidFill>
                  <a:schemeClr val="bg1"/>
                </a:solidFill>
              </a:rPr>
              <a:t> Min. 	1st Qu.  	Median    	Mean 	3rd Qu.   	 Max.    	NA's </a:t>
            </a:r>
          </a:p>
          <a:p>
            <a:pPr indent="-228600" defTabSz="914400">
              <a:lnSpc>
                <a:spcPct val="90000"/>
              </a:lnSpc>
              <a:spcAft>
                <a:spcPts val="600"/>
              </a:spcAft>
              <a:buFont typeface="Arial" panose="020B0604020202020204" pitchFamily="34" charset="0"/>
              <a:buChar char="•"/>
            </a:pPr>
            <a:r>
              <a:rPr lang="en-US" sz="1400" dirty="0">
                <a:solidFill>
                  <a:schemeClr val="bg1"/>
                </a:solidFill>
              </a:rPr>
              <a:t>0.00100	 0.05000 	0.05700 	0.05993 	0.06800	 0.12800      	62</a:t>
            </a:r>
          </a:p>
          <a:p>
            <a:pPr defTabSz="914400">
              <a:lnSpc>
                <a:spcPct val="90000"/>
              </a:lnSpc>
              <a:spcAft>
                <a:spcPts val="600"/>
              </a:spcAft>
            </a:pPr>
            <a:endParaRPr lang="en-US" sz="1200" dirty="0">
              <a:solidFill>
                <a:schemeClr val="bg1"/>
              </a:solidFill>
            </a:endParaRPr>
          </a:p>
          <a:p>
            <a:pPr marL="457200" indent="-228600" defTabSz="914400">
              <a:lnSpc>
                <a:spcPct val="90000"/>
              </a:lnSpc>
              <a:spcAft>
                <a:spcPts val="600"/>
              </a:spcAft>
              <a:buFont typeface="Arial" panose="020B0604020202020204" pitchFamily="34" charset="0"/>
              <a:buChar char="•"/>
            </a:pPr>
            <a:r>
              <a:rPr lang="en-US" sz="1400" dirty="0">
                <a:solidFill>
                  <a:schemeClr val="bg1"/>
                </a:solidFill>
              </a:rPr>
              <a:t>From the summary statistics, it can be inferred that the ABV of our craft beers dataset follows a normal distribution because the median and the mean values are very close.</a:t>
            </a:r>
          </a:p>
          <a:p>
            <a:pPr marL="457200" indent="-228600" defTabSz="914400">
              <a:lnSpc>
                <a:spcPct val="90000"/>
              </a:lnSpc>
              <a:spcAft>
                <a:spcPts val="600"/>
              </a:spcAft>
              <a:buFont typeface="Arial" panose="020B0604020202020204" pitchFamily="34" charset="0"/>
              <a:buChar char="•"/>
            </a:pPr>
            <a:endParaRPr lang="en-US" sz="1400" dirty="0">
              <a:solidFill>
                <a:schemeClr val="bg1"/>
              </a:solidFill>
            </a:endParaRPr>
          </a:p>
          <a:p>
            <a:pPr marL="457200" indent="-228600" defTabSz="914400">
              <a:lnSpc>
                <a:spcPct val="90000"/>
              </a:lnSpc>
              <a:spcAft>
                <a:spcPts val="600"/>
              </a:spcAft>
              <a:buFont typeface="Arial" panose="020B0604020202020204" pitchFamily="34" charset="0"/>
              <a:buChar char="•"/>
            </a:pPr>
            <a:r>
              <a:rPr lang="en-US" sz="1400" dirty="0">
                <a:solidFill>
                  <a:schemeClr val="bg1"/>
                </a:solidFill>
              </a:rPr>
              <a:t>There is a slight right skew to the data. Also from the Median  One thing to note is that 75% of all the beers have a 5% ABV or more. However, the interquartile distance is only 1.8% suggesting that 50% of the data is bounded between 5% and 6.8% ABV. </a:t>
            </a:r>
          </a:p>
          <a:p>
            <a:pPr marL="457200" indent="-228600" defTabSz="914400">
              <a:lnSpc>
                <a:spcPct val="90000"/>
              </a:lnSpc>
              <a:spcAft>
                <a:spcPts val="600"/>
              </a:spcAft>
              <a:buFont typeface="Arial" panose="020B0604020202020204" pitchFamily="34" charset="0"/>
              <a:buChar char="•"/>
            </a:pPr>
            <a:endParaRPr lang="en-US" sz="1400" dirty="0">
              <a:solidFill>
                <a:schemeClr val="bg1"/>
              </a:solidFill>
            </a:endParaRPr>
          </a:p>
          <a:p>
            <a:pPr marL="457200" indent="-228600" defTabSz="914400">
              <a:lnSpc>
                <a:spcPct val="90000"/>
              </a:lnSpc>
              <a:spcAft>
                <a:spcPts val="600"/>
              </a:spcAft>
              <a:buFont typeface="Arial" panose="020B0604020202020204" pitchFamily="34" charset="0"/>
              <a:buChar char="•"/>
            </a:pPr>
            <a:r>
              <a:rPr lang="en-US" sz="1400" dirty="0">
                <a:solidFill>
                  <a:schemeClr val="bg1"/>
                </a:solidFill>
              </a:rPr>
              <a:t>It is also important to remember that missing values are not included in the summary statistics, and there's a possibility that this representation may not be accurate.</a:t>
            </a:r>
          </a:p>
        </p:txBody>
      </p:sp>
    </p:spTree>
    <p:extLst>
      <p:ext uri="{BB962C8B-B14F-4D97-AF65-F5344CB8AC3E}">
        <p14:creationId xmlns:p14="http://schemas.microsoft.com/office/powerpoint/2010/main" val="42868463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563C1"/>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5_Office Theme">
  <a:themeElements>
    <a:clrScheme name="PEP SMM">
      <a:dk1>
        <a:sysClr val="windowText" lastClr="000000"/>
      </a:dk1>
      <a:lt1>
        <a:sysClr val="window" lastClr="FFFFFF"/>
      </a:lt1>
      <a:dk2>
        <a:srgbClr val="0070C0"/>
      </a:dk2>
      <a:lt2>
        <a:srgbClr val="EEECE1"/>
      </a:lt2>
      <a:accent1>
        <a:srgbClr val="009ADA"/>
      </a:accent1>
      <a:accent2>
        <a:srgbClr val="ED1B2E"/>
      </a:accent2>
      <a:accent3>
        <a:srgbClr val="009E58"/>
      </a:accent3>
      <a:accent4>
        <a:srgbClr val="800080"/>
      </a:accent4>
      <a:accent5>
        <a:srgbClr val="4BACC6"/>
      </a:accent5>
      <a:accent6>
        <a:srgbClr val="F47937"/>
      </a:accent6>
      <a:hlink>
        <a:srgbClr val="00529C"/>
      </a:hlink>
      <a:folHlink>
        <a:srgbClr val="A6A6A6"/>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6_Office Theme">
  <a:themeElements>
    <a:clrScheme name="PEP SMM">
      <a:dk1>
        <a:sysClr val="windowText" lastClr="000000"/>
      </a:dk1>
      <a:lt1>
        <a:sysClr val="window" lastClr="FFFFFF"/>
      </a:lt1>
      <a:dk2>
        <a:srgbClr val="0070C0"/>
      </a:dk2>
      <a:lt2>
        <a:srgbClr val="EEECE1"/>
      </a:lt2>
      <a:accent1>
        <a:srgbClr val="009ADA"/>
      </a:accent1>
      <a:accent2>
        <a:srgbClr val="ED1B2E"/>
      </a:accent2>
      <a:accent3>
        <a:srgbClr val="009E58"/>
      </a:accent3>
      <a:accent4>
        <a:srgbClr val="800080"/>
      </a:accent4>
      <a:accent5>
        <a:srgbClr val="4BACC6"/>
      </a:accent5>
      <a:accent6>
        <a:srgbClr val="F47937"/>
      </a:accent6>
      <a:hlink>
        <a:srgbClr val="00529C"/>
      </a:hlink>
      <a:folHlink>
        <a:srgbClr val="A6A6A6"/>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6C3913B1581D54C9410D0EC70B11A58" ma:contentTypeVersion="4" ma:contentTypeDescription="Create a new document." ma:contentTypeScope="" ma:versionID="7ab1cffbad67e40ccdbe5ccda3e4d320">
  <xsd:schema xmlns:xsd="http://www.w3.org/2001/XMLSchema" xmlns:xs="http://www.w3.org/2001/XMLSchema" xmlns:p="http://schemas.microsoft.com/office/2006/metadata/properties" xmlns:ns2="d616e106-2678-4e16-b854-06ecce29a4df" targetNamespace="http://schemas.microsoft.com/office/2006/metadata/properties" ma:root="true" ma:fieldsID="036e3a89013d9b46166b21bf8426de54" ns2:_="">
    <xsd:import namespace="d616e106-2678-4e16-b854-06ecce29a4df"/>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616e106-2678-4e16-b854-06ecce29a4d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D2A78C7-8CFA-43B5-AFF8-65B0950FE1D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616e106-2678-4e16-b854-06ecce29a4d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97714A3B-FB11-4D3C-87BD-CBBC462A4A87}">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d616e106-2678-4e16-b854-06ecce29a4df"/>
    <ds:schemaRef ds:uri="http://purl.org/dc/terms/"/>
    <ds:schemaRef ds:uri="http://www.w3.org/XML/1998/namespace"/>
    <ds:schemaRef ds:uri="http://purl.org/dc/dcmitype/"/>
  </ds:schemaRefs>
</ds:datastoreItem>
</file>

<file path=customXml/itemProps3.xml><?xml version="1.0" encoding="utf-8"?>
<ds:datastoreItem xmlns:ds="http://schemas.openxmlformats.org/officeDocument/2006/customXml" ds:itemID="{D618B310-6F39-435F-8528-ADDFCB96585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74</TotalTime>
  <Words>877</Words>
  <Application>Microsoft Office PowerPoint</Application>
  <PresentationFormat>Custom</PresentationFormat>
  <Paragraphs>133</Paragraphs>
  <Slides>13</Slides>
  <Notes>8</Notes>
  <HiddenSlides>0</HiddenSlides>
  <MMClips>0</MMClips>
  <ScaleCrop>false</ScaleCrop>
  <HeadingPairs>
    <vt:vector size="8" baseType="variant">
      <vt:variant>
        <vt:lpstr>Fonts Used</vt:lpstr>
      </vt:variant>
      <vt:variant>
        <vt:i4>5</vt:i4>
      </vt:variant>
      <vt:variant>
        <vt:lpstr>Theme</vt:lpstr>
      </vt:variant>
      <vt:variant>
        <vt:i4>3</vt:i4>
      </vt:variant>
      <vt:variant>
        <vt:lpstr>Embedded OLE Servers</vt:lpstr>
      </vt:variant>
      <vt:variant>
        <vt:i4>1</vt:i4>
      </vt:variant>
      <vt:variant>
        <vt:lpstr>Slide Titles</vt:lpstr>
      </vt:variant>
      <vt:variant>
        <vt:i4>13</vt:i4>
      </vt:variant>
    </vt:vector>
  </HeadingPairs>
  <TitlesOfParts>
    <vt:vector size="22" baseType="lpstr">
      <vt:lpstr>Arial</vt:lpstr>
      <vt:lpstr>Calibri</vt:lpstr>
      <vt:lpstr>Roboto</vt:lpstr>
      <vt:lpstr>Times New Roman</vt:lpstr>
      <vt:lpstr>TT Norms Medium</vt:lpstr>
      <vt:lpstr>Office Theme</vt:lpstr>
      <vt:lpstr>5_Office Theme</vt:lpstr>
      <vt:lpstr>6_Office Theme</vt:lpstr>
      <vt:lpstr>think-cell Slide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Senthil Kumar</dc:creator>
  <cp:lastModifiedBy>Sabrina Purvis</cp:lastModifiedBy>
  <cp:revision>8</cp:revision>
  <dcterms:created xsi:type="dcterms:W3CDTF">2020-03-04T01:35:34Z</dcterms:created>
  <dcterms:modified xsi:type="dcterms:W3CDTF">2020-03-04T13:52:39Z</dcterms:modified>
</cp:coreProperties>
</file>